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59"/>
  </p:notesMasterIdLst>
  <p:sldIdLst>
    <p:sldId id="256" r:id="rId2"/>
    <p:sldId id="257" r:id="rId3"/>
    <p:sldId id="352" r:id="rId4"/>
    <p:sldId id="353" r:id="rId5"/>
    <p:sldId id="354" r:id="rId6"/>
    <p:sldId id="355" r:id="rId7"/>
    <p:sldId id="356" r:id="rId8"/>
    <p:sldId id="259" r:id="rId9"/>
    <p:sldId id="358" r:id="rId10"/>
    <p:sldId id="316" r:id="rId11"/>
    <p:sldId id="270" r:id="rId12"/>
    <p:sldId id="266" r:id="rId13"/>
    <p:sldId id="305" r:id="rId14"/>
    <p:sldId id="265" r:id="rId15"/>
    <p:sldId id="271" r:id="rId16"/>
    <p:sldId id="260" r:id="rId17"/>
    <p:sldId id="269" r:id="rId18"/>
    <p:sldId id="267" r:id="rId19"/>
    <p:sldId id="268" r:id="rId20"/>
    <p:sldId id="273" r:id="rId21"/>
    <p:sldId id="275" r:id="rId22"/>
    <p:sldId id="274" r:id="rId23"/>
    <p:sldId id="306" r:id="rId24"/>
    <p:sldId id="276" r:id="rId25"/>
    <p:sldId id="277" r:id="rId26"/>
    <p:sldId id="309" r:id="rId27"/>
    <p:sldId id="311" r:id="rId28"/>
    <p:sldId id="317" r:id="rId29"/>
    <p:sldId id="318" r:id="rId30"/>
    <p:sldId id="319" r:id="rId31"/>
    <p:sldId id="320" r:id="rId32"/>
    <p:sldId id="321" r:id="rId33"/>
    <p:sldId id="322" r:id="rId34"/>
    <p:sldId id="323" r:id="rId35"/>
    <p:sldId id="324" r:id="rId36"/>
    <p:sldId id="325" r:id="rId37"/>
    <p:sldId id="326" r:id="rId38"/>
    <p:sldId id="327" r:id="rId39"/>
    <p:sldId id="328" r:id="rId40"/>
    <p:sldId id="329" r:id="rId41"/>
    <p:sldId id="330" r:id="rId42"/>
    <p:sldId id="331" r:id="rId43"/>
    <p:sldId id="332" r:id="rId44"/>
    <p:sldId id="333" r:id="rId45"/>
    <p:sldId id="334" r:id="rId46"/>
    <p:sldId id="335" r:id="rId47"/>
    <p:sldId id="336" r:id="rId48"/>
    <p:sldId id="337" r:id="rId49"/>
    <p:sldId id="338" r:id="rId50"/>
    <p:sldId id="339" r:id="rId51"/>
    <p:sldId id="340" r:id="rId52"/>
    <p:sldId id="341" r:id="rId53"/>
    <p:sldId id="342" r:id="rId54"/>
    <p:sldId id="343" r:id="rId55"/>
    <p:sldId id="344" r:id="rId56"/>
    <p:sldId id="345" r:id="rId57"/>
    <p:sldId id="351" r:id="rId5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F1F29"/>
    <a:srgbClr val="002A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71454" autoAdjust="0"/>
  </p:normalViewPr>
  <p:slideViewPr>
    <p:cSldViewPr snapToGrid="0">
      <p:cViewPr varScale="1">
        <p:scale>
          <a:sx n="65" d="100"/>
          <a:sy n="65" d="100"/>
        </p:scale>
        <p:origin x="1536"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059656-276B-4AEF-9973-1DFB7847BC1C}" type="datetimeFigureOut">
              <a:rPr lang="en-US" smtClean="0"/>
              <a:t>7/28/2017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E2A43C-03BF-41D5-AEA2-4C547770F906}" type="slidenum">
              <a:rPr lang="en-US" smtClean="0"/>
              <a:t>‹#›</a:t>
            </a:fld>
            <a:endParaRPr lang="en-US"/>
          </a:p>
        </p:txBody>
      </p:sp>
    </p:spTree>
    <p:extLst>
      <p:ext uri="{BB962C8B-B14F-4D97-AF65-F5344CB8AC3E}">
        <p14:creationId xmlns:p14="http://schemas.microsoft.com/office/powerpoint/2010/main" val="13191776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Incorporate</a:t>
            </a:r>
            <a:r>
              <a:rPr lang="en-US" baseline="0" dirty="0" smtClean="0"/>
              <a:t> 2 safety questions:</a:t>
            </a:r>
          </a:p>
          <a:p>
            <a:endParaRPr lang="en-US" baseline="0" dirty="0" smtClean="0"/>
          </a:p>
          <a:p>
            <a:r>
              <a:rPr lang="en-US" baseline="0" dirty="0" smtClean="0"/>
              <a:t>Are any other aircraft responding to this scene/location?</a:t>
            </a:r>
          </a:p>
          <a:p>
            <a:r>
              <a:rPr lang="en-US" baseline="0" dirty="0" smtClean="0"/>
              <a:t>Have any other aircraft declined this flight for weather?</a:t>
            </a:r>
            <a:endParaRPr lang="en-US" dirty="0"/>
          </a:p>
        </p:txBody>
      </p:sp>
      <p:sp>
        <p:nvSpPr>
          <p:cNvPr id="4" name="Slide Number Placeholder 3"/>
          <p:cNvSpPr>
            <a:spLocks noGrp="1"/>
          </p:cNvSpPr>
          <p:nvPr>
            <p:ph type="sldNum" sz="quarter" idx="10"/>
          </p:nvPr>
        </p:nvSpPr>
        <p:spPr/>
        <p:txBody>
          <a:bodyPr/>
          <a:lstStyle/>
          <a:p>
            <a:fld id="{83E2A43C-03BF-41D5-AEA2-4C547770F906}" type="slidenum">
              <a:rPr lang="en-US" smtClean="0"/>
              <a:t>8</a:t>
            </a:fld>
            <a:endParaRPr lang="en-US"/>
          </a:p>
        </p:txBody>
      </p:sp>
    </p:spTree>
    <p:extLst>
      <p:ext uri="{BB962C8B-B14F-4D97-AF65-F5344CB8AC3E}">
        <p14:creationId xmlns:p14="http://schemas.microsoft.com/office/powerpoint/2010/main" val="10485656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something</a:t>
            </a:r>
            <a:r>
              <a:rPr lang="en-US" baseline="0" dirty="0" smtClean="0"/>
              <a:t> about making eye contact.</a:t>
            </a:r>
            <a:endParaRPr lang="en-US" dirty="0"/>
          </a:p>
        </p:txBody>
      </p:sp>
      <p:sp>
        <p:nvSpPr>
          <p:cNvPr id="4" name="Slide Number Placeholder 3"/>
          <p:cNvSpPr>
            <a:spLocks noGrp="1"/>
          </p:cNvSpPr>
          <p:nvPr>
            <p:ph type="sldNum" sz="quarter" idx="10"/>
          </p:nvPr>
        </p:nvSpPr>
        <p:spPr/>
        <p:txBody>
          <a:bodyPr/>
          <a:lstStyle/>
          <a:p>
            <a:fld id="{83E2A43C-03BF-41D5-AEA2-4C547770F906}" type="slidenum">
              <a:rPr lang="en-US" smtClean="0"/>
              <a:t>13</a:t>
            </a:fld>
            <a:endParaRPr lang="en-US"/>
          </a:p>
        </p:txBody>
      </p:sp>
    </p:spTree>
    <p:extLst>
      <p:ext uri="{BB962C8B-B14F-4D97-AF65-F5344CB8AC3E}">
        <p14:creationId xmlns:p14="http://schemas.microsoft.com/office/powerpoint/2010/main" val="21183251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Change LZ sizes to 100X100 for day and night.</a:t>
            </a:r>
            <a:endParaRPr lang="en-US" dirty="0"/>
          </a:p>
        </p:txBody>
      </p:sp>
      <p:sp>
        <p:nvSpPr>
          <p:cNvPr id="4" name="Slide Number Placeholder 3"/>
          <p:cNvSpPr>
            <a:spLocks noGrp="1"/>
          </p:cNvSpPr>
          <p:nvPr>
            <p:ph type="sldNum" sz="quarter" idx="10"/>
          </p:nvPr>
        </p:nvSpPr>
        <p:spPr/>
        <p:txBody>
          <a:bodyPr/>
          <a:lstStyle/>
          <a:p>
            <a:fld id="{83E2A43C-03BF-41D5-AEA2-4C547770F906}" type="slidenum">
              <a:rPr lang="en-US" smtClean="0"/>
              <a:t>19</a:t>
            </a:fld>
            <a:endParaRPr lang="en-US"/>
          </a:p>
        </p:txBody>
      </p:sp>
    </p:spTree>
    <p:extLst>
      <p:ext uri="{BB962C8B-B14F-4D97-AF65-F5344CB8AC3E}">
        <p14:creationId xmlns:p14="http://schemas.microsoft.com/office/powerpoint/2010/main" val="34725212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E2A43C-03BF-41D5-AEA2-4C547770F906}" type="slidenum">
              <a:rPr lang="en-US" smtClean="0"/>
              <a:t>30</a:t>
            </a:fld>
            <a:endParaRPr lang="en-US"/>
          </a:p>
        </p:txBody>
      </p:sp>
    </p:spTree>
    <p:extLst>
      <p:ext uri="{BB962C8B-B14F-4D97-AF65-F5344CB8AC3E}">
        <p14:creationId xmlns:p14="http://schemas.microsoft.com/office/powerpoint/2010/main" val="28381263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3E2A43C-03BF-41D5-AEA2-4C547770F906}" type="slidenum">
              <a:rPr lang="en-US" smtClean="0"/>
              <a:t>43</a:t>
            </a:fld>
            <a:endParaRPr lang="en-US"/>
          </a:p>
        </p:txBody>
      </p:sp>
    </p:spTree>
    <p:extLst>
      <p:ext uri="{BB962C8B-B14F-4D97-AF65-F5344CB8AC3E}">
        <p14:creationId xmlns:p14="http://schemas.microsoft.com/office/powerpoint/2010/main" val="7556506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7/28/2017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7/28/2017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7/28/2017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7/28/2017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7/28/2017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7/28/2017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7/28/2017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7/28/2017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7/28/2017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7/28/2017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7/28/2017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7/28/2017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7/28/2017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7/28/2017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7/28/2017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7/28/2017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7/28/2017</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6.png"/><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wmv"/><Relationship Id="rId1" Type="http://schemas.openxmlformats.org/officeDocument/2006/relationships/video" Target="NULL" TargetMode="External"/><Relationship Id="rId5" Type="http://schemas.openxmlformats.org/officeDocument/2006/relationships/image" Target="../media/image19.png"/><Relationship Id="rId4" Type="http://schemas.openxmlformats.org/officeDocument/2006/relationships/image" Target="../media/image18.png"/></Relationships>
</file>

<file path=ppt/slides/_rels/slide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24.wmf"/><Relationship Id="rId4" Type="http://schemas.openxmlformats.org/officeDocument/2006/relationships/oleObject" Target="../embeddings/oleObject3.bin"/></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5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ACCT summit logo wState"/>
          <p:cNvPicPr>
            <a:picLocks noChangeAspect="1" noChangeArrowheads="1"/>
          </p:cNvPicPr>
          <p:nvPr/>
        </p:nvPicPr>
        <p:blipFill>
          <a:blip r:embed="rId2">
            <a:extLst>
              <a:ext uri="{28A0092B-C50C-407E-A947-70E740481C1C}">
                <a14:useLocalDpi xmlns:a14="http://schemas.microsoft.com/office/drawing/2010/main" val="0"/>
              </a:ext>
            </a:extLst>
          </a:blip>
          <a:srcRect l="12447" t="12437" r="12662" b="18871"/>
          <a:stretch>
            <a:fillRect/>
          </a:stretch>
        </p:blipFill>
        <p:spPr bwMode="auto">
          <a:xfrm>
            <a:off x="3462740" y="0"/>
            <a:ext cx="5268035" cy="4807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639057" y="4384342"/>
            <a:ext cx="8915399" cy="2262781"/>
          </a:xfrm>
        </p:spPr>
        <p:txBody>
          <a:bodyPr>
            <a:normAutofit/>
          </a:bodyPr>
          <a:lstStyle/>
          <a:p>
            <a:pPr algn="ctr"/>
            <a:r>
              <a:rPr lang="en-US" dirty="0" smtClean="0">
                <a:solidFill>
                  <a:srgbClr val="C00000"/>
                </a:solidFill>
              </a:rPr>
              <a:t>HELICOPTER SAFETY &amp; LANDING ZONE TRAINING</a:t>
            </a:r>
            <a:endParaRPr lang="en-US" dirty="0">
              <a:solidFill>
                <a:srgbClr val="C00000"/>
              </a:solidFill>
            </a:endParaRPr>
          </a:p>
        </p:txBody>
      </p:sp>
      <p:sp>
        <p:nvSpPr>
          <p:cNvPr id="3" name="TextBox 2"/>
          <p:cNvSpPr txBox="1"/>
          <p:nvPr/>
        </p:nvSpPr>
        <p:spPr>
          <a:xfrm>
            <a:off x="10663707" y="6488668"/>
            <a:ext cx="1429555" cy="369332"/>
          </a:xfrm>
          <a:prstGeom prst="rect">
            <a:avLst/>
          </a:prstGeom>
          <a:noFill/>
        </p:spPr>
        <p:txBody>
          <a:bodyPr wrap="square" rtlCol="0">
            <a:spAutoFit/>
          </a:bodyPr>
          <a:lstStyle/>
          <a:p>
            <a:r>
              <a:rPr lang="en-US" dirty="0" smtClean="0"/>
              <a:t>05/2017</a:t>
            </a:r>
            <a:endParaRPr lang="en-US" dirty="0"/>
          </a:p>
        </p:txBody>
      </p:sp>
    </p:spTree>
    <p:extLst>
      <p:ext uri="{BB962C8B-B14F-4D97-AF65-F5344CB8AC3E}">
        <p14:creationId xmlns:p14="http://schemas.microsoft.com/office/powerpoint/2010/main" val="22723115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Danger Areas Around Helicopters</a:t>
            </a:r>
            <a:endParaRPr lang="en-US" dirty="0"/>
          </a:p>
        </p:txBody>
      </p:sp>
      <p:pic>
        <p:nvPicPr>
          <p:cNvPr id="4" name="Shape 184" descr="Danger Zones"/>
          <p:cNvPicPr preferRelativeResize="0">
            <a:picLocks noGrp="1"/>
          </p:cNvPicPr>
          <p:nvPr>
            <p:ph idx="1"/>
          </p:nvPr>
        </p:nvPicPr>
        <p:blipFill rotWithShape="1">
          <a:blip r:embed="rId2">
            <a:alphaModFix/>
          </a:blip>
          <a:srcRect/>
          <a:stretch/>
        </p:blipFill>
        <p:spPr>
          <a:xfrm>
            <a:off x="5286704" y="1521105"/>
            <a:ext cx="6172082" cy="2943225"/>
          </a:xfrm>
          <a:prstGeom prst="rect">
            <a:avLst/>
          </a:prstGeom>
          <a:noFill/>
          <a:ln>
            <a:noFill/>
          </a:ln>
        </p:spPr>
      </p:pic>
      <p:pic>
        <p:nvPicPr>
          <p:cNvPr id="5" name="Shape 189" descr="A-Star Danger Zones"/>
          <p:cNvPicPr preferRelativeResize="0"/>
          <p:nvPr/>
        </p:nvPicPr>
        <p:blipFill rotWithShape="1">
          <a:blip r:embed="rId3">
            <a:alphaModFix/>
          </a:blip>
          <a:srcRect/>
          <a:stretch/>
        </p:blipFill>
        <p:spPr>
          <a:xfrm>
            <a:off x="5602014" y="4550979"/>
            <a:ext cx="5867390" cy="1818943"/>
          </a:xfrm>
          <a:prstGeom prst="rect">
            <a:avLst/>
          </a:prstGeom>
          <a:noFill/>
          <a:ln>
            <a:noFill/>
          </a:ln>
        </p:spPr>
      </p:pic>
      <p:sp>
        <p:nvSpPr>
          <p:cNvPr id="6" name="Rectangle 5"/>
          <p:cNvSpPr/>
          <p:nvPr/>
        </p:nvSpPr>
        <p:spPr>
          <a:xfrm>
            <a:off x="2154623" y="2341630"/>
            <a:ext cx="6096000" cy="3108543"/>
          </a:xfrm>
          <a:prstGeom prst="rect">
            <a:avLst/>
          </a:prstGeom>
        </p:spPr>
        <p:txBody>
          <a:bodyPr>
            <a:spAutoFit/>
          </a:bodyPr>
          <a:lstStyle/>
          <a:p>
            <a:r>
              <a:rPr lang="en-US" sz="2800" dirty="0"/>
              <a:t>Danger Areas On</a:t>
            </a:r>
          </a:p>
          <a:p>
            <a:r>
              <a:rPr lang="en-US" sz="2800" dirty="0"/>
              <a:t>ANY </a:t>
            </a:r>
            <a:r>
              <a:rPr lang="en-US" sz="2800" dirty="0" smtClean="0"/>
              <a:t>HELICOPTER</a:t>
            </a:r>
          </a:p>
          <a:p>
            <a:endParaRPr lang="en-US" sz="2800" dirty="0"/>
          </a:p>
          <a:p>
            <a:pPr marL="285750" indent="-285750">
              <a:buFont typeface="Arial" panose="020B0604020202020204" pitchFamily="34" charset="0"/>
              <a:buChar char="•"/>
            </a:pPr>
            <a:r>
              <a:rPr lang="en-US" sz="2800" dirty="0"/>
              <a:t> Main rotor</a:t>
            </a:r>
          </a:p>
          <a:p>
            <a:pPr marL="285750" indent="-285750">
              <a:buFont typeface="Arial" panose="020B0604020202020204" pitchFamily="34" charset="0"/>
              <a:buChar char="•"/>
            </a:pPr>
            <a:r>
              <a:rPr lang="en-US" sz="2800" dirty="0"/>
              <a:t> Tail rotor </a:t>
            </a:r>
          </a:p>
          <a:p>
            <a:pPr marL="285750" indent="-285750">
              <a:buFont typeface="Arial" panose="020B0604020202020204" pitchFamily="34" charset="0"/>
              <a:buChar char="•"/>
            </a:pPr>
            <a:r>
              <a:rPr lang="en-US" sz="2800" dirty="0"/>
              <a:t> Exhaust</a:t>
            </a:r>
          </a:p>
          <a:p>
            <a:pPr marL="285750" indent="-285750">
              <a:buFont typeface="Arial" panose="020B0604020202020204" pitchFamily="34" charset="0"/>
              <a:buChar char="•"/>
            </a:pPr>
            <a:r>
              <a:rPr lang="en-US" sz="2800" dirty="0"/>
              <a:t> Pitot tube</a:t>
            </a:r>
          </a:p>
        </p:txBody>
      </p:sp>
    </p:spTree>
    <p:extLst>
      <p:ext uri="{BB962C8B-B14F-4D97-AF65-F5344CB8AC3E}">
        <p14:creationId xmlns:p14="http://schemas.microsoft.com/office/powerpoint/2010/main" val="42595389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dirty="0"/>
              <a:t>Tail Rotor</a:t>
            </a:r>
            <a:br>
              <a:rPr lang="en-US" sz="4400" dirty="0"/>
            </a:br>
            <a:endParaRPr lang="en-US" sz="4400" dirty="0"/>
          </a:p>
        </p:txBody>
      </p:sp>
      <p:sp>
        <p:nvSpPr>
          <p:cNvPr id="3" name="Content Placeholder 2"/>
          <p:cNvSpPr>
            <a:spLocks noGrp="1"/>
          </p:cNvSpPr>
          <p:nvPr>
            <p:ph idx="1"/>
          </p:nvPr>
        </p:nvSpPr>
        <p:spPr>
          <a:xfrm>
            <a:off x="2589212" y="2133600"/>
            <a:ext cx="3338945" cy="3777622"/>
          </a:xfrm>
        </p:spPr>
        <p:txBody>
          <a:bodyPr>
            <a:normAutofit/>
          </a:bodyPr>
          <a:lstStyle/>
          <a:p>
            <a:r>
              <a:rPr lang="en-US" sz="2400" dirty="0" smtClean="0"/>
              <a:t>2500+ </a:t>
            </a:r>
            <a:r>
              <a:rPr lang="en-US" sz="2400" dirty="0"/>
              <a:t>RPM</a:t>
            </a:r>
          </a:p>
          <a:p>
            <a:r>
              <a:rPr lang="en-US" sz="2400" dirty="0"/>
              <a:t>Nearly invisible</a:t>
            </a:r>
          </a:p>
          <a:p>
            <a:r>
              <a:rPr lang="en-US" sz="2400" dirty="0"/>
              <a:t>Stay well clear!</a:t>
            </a:r>
          </a:p>
          <a:p>
            <a:r>
              <a:rPr lang="en-US" sz="2400" dirty="0"/>
              <a:t>Numerous injuries and fatalities due to momentary loss of attention!</a:t>
            </a:r>
          </a:p>
          <a:p>
            <a:endParaRPr lang="en-US" sz="2400" dirty="0"/>
          </a:p>
          <a:p>
            <a:endParaRPr lang="en-US" sz="2400" dirty="0"/>
          </a:p>
        </p:txBody>
      </p:sp>
      <p:grpSp>
        <p:nvGrpSpPr>
          <p:cNvPr id="4" name="Group 8"/>
          <p:cNvGrpSpPr>
            <a:grpSpLocks/>
          </p:cNvGrpSpPr>
          <p:nvPr/>
        </p:nvGrpSpPr>
        <p:grpSpPr bwMode="auto">
          <a:xfrm>
            <a:off x="5910720" y="245664"/>
            <a:ext cx="4883949" cy="4204614"/>
            <a:chOff x="4114800" y="1524000"/>
            <a:chExt cx="5029200" cy="5334000"/>
          </a:xfrm>
        </p:grpSpPr>
        <p:sp>
          <p:nvSpPr>
            <p:cNvPr id="5" name="Text Box 11"/>
            <p:cNvSpPr txBox="1">
              <a:spLocks noChangeArrowheads="1"/>
            </p:cNvSpPr>
            <p:nvPr/>
          </p:nvSpPr>
          <p:spPr bwMode="auto">
            <a:xfrm>
              <a:off x="5813425" y="2133600"/>
              <a:ext cx="3101975" cy="366713"/>
            </a:xfrm>
            <a:prstGeom prst="rect">
              <a:avLst/>
            </a:prstGeom>
            <a:noFill/>
            <a:ln w="9525">
              <a:solidFill>
                <a:srgbClr val="AF1E2D"/>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altLang="en-US"/>
            </a:p>
          </p:txBody>
        </p:sp>
        <p:pic>
          <p:nvPicPr>
            <p:cNvPr id="6" name="Picture 13" descr="509 05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14800" y="1524000"/>
              <a:ext cx="5029200" cy="5334000"/>
            </a:xfrm>
            <a:prstGeom prst="rect">
              <a:avLst/>
            </a:prstGeom>
            <a:ln w="9525">
              <a:solidFill>
                <a:srgbClr val="AF1E2D"/>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cxnSp>
          <p:nvCxnSpPr>
            <p:cNvPr id="7" name="Straight Arrow Connector 6"/>
            <p:cNvCxnSpPr/>
            <p:nvPr/>
          </p:nvCxnSpPr>
          <p:spPr>
            <a:xfrm rot="5400000">
              <a:off x="6667500" y="1943100"/>
              <a:ext cx="838200" cy="762000"/>
            </a:xfrm>
            <a:prstGeom prst="straightConnector1">
              <a:avLst/>
            </a:prstGeom>
            <a:ln w="76200" cmpd="sng">
              <a:solidFill>
                <a:srgbClr val="AF1E2D"/>
              </a:solidFill>
              <a:tailEnd type="stealth" w="lg" len="lg"/>
            </a:ln>
          </p:spPr>
          <p:style>
            <a:lnRef idx="1">
              <a:schemeClr val="accent1"/>
            </a:lnRef>
            <a:fillRef idx="0">
              <a:schemeClr val="accent1"/>
            </a:fillRef>
            <a:effectRef idx="0">
              <a:schemeClr val="accent1"/>
            </a:effectRef>
            <a:fontRef idx="minor">
              <a:schemeClr val="tx1"/>
            </a:fontRef>
          </p:style>
        </p:cxnSp>
      </p:gr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7596" y="2786862"/>
            <a:ext cx="3809524" cy="3326832"/>
          </a:xfrm>
          <a:prstGeom prst="rect">
            <a:avLst/>
          </a:prstGeom>
        </p:spPr>
      </p:pic>
    </p:spTree>
    <p:extLst>
      <p:ext uri="{BB962C8B-B14F-4D97-AF65-F5344CB8AC3E}">
        <p14:creationId xmlns:p14="http://schemas.microsoft.com/office/powerpoint/2010/main" val="24252405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dirty="0"/>
              <a:t>Main Rotor</a:t>
            </a:r>
            <a:br>
              <a:rPr lang="en-US" sz="4400" dirty="0"/>
            </a:br>
            <a:endParaRPr lang="en-US" sz="4400" dirty="0"/>
          </a:p>
        </p:txBody>
      </p:sp>
      <p:sp>
        <p:nvSpPr>
          <p:cNvPr id="3" name="Content Placeholder 2"/>
          <p:cNvSpPr>
            <a:spLocks noGrp="1"/>
          </p:cNvSpPr>
          <p:nvPr>
            <p:ph idx="1"/>
          </p:nvPr>
        </p:nvSpPr>
        <p:spPr>
          <a:xfrm>
            <a:off x="2511972" y="2133600"/>
            <a:ext cx="3258207" cy="3777622"/>
          </a:xfrm>
        </p:spPr>
        <p:txBody>
          <a:bodyPr>
            <a:noAutofit/>
          </a:bodyPr>
          <a:lstStyle/>
          <a:p>
            <a:r>
              <a:rPr lang="en-US" sz="2400" dirty="0" smtClean="0"/>
              <a:t>Main rotor blades can flap as low as 5 feet above the ground on a flat surface with some helicopters and can </a:t>
            </a:r>
            <a:r>
              <a:rPr lang="en-US" sz="2400" dirty="0"/>
              <a:t>be </a:t>
            </a:r>
            <a:r>
              <a:rPr lang="en-US" sz="2400" dirty="0" smtClean="0"/>
              <a:t>even </a:t>
            </a:r>
            <a:r>
              <a:rPr lang="en-US" sz="2400" dirty="0"/>
              <a:t>lower due to uneven </a:t>
            </a:r>
            <a:r>
              <a:rPr lang="en-US" sz="2400" dirty="0" smtClean="0"/>
              <a:t>terrain.</a:t>
            </a:r>
            <a:endParaRPr lang="en-US" sz="2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54534" y="1777896"/>
            <a:ext cx="5937663" cy="3990975"/>
          </a:xfrm>
          <a:prstGeom prst="rect">
            <a:avLst/>
          </a:prstGeom>
        </p:spPr>
      </p:pic>
    </p:spTree>
    <p:extLst>
      <p:ext uri="{BB962C8B-B14F-4D97-AF65-F5344CB8AC3E}">
        <p14:creationId xmlns:p14="http://schemas.microsoft.com/office/powerpoint/2010/main" val="13998309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dirty="0"/>
              <a:t>Main </a:t>
            </a:r>
            <a:r>
              <a:rPr lang="en-US" sz="4400" dirty="0" smtClean="0"/>
              <a:t>Rotor (Continued)</a:t>
            </a:r>
            <a:r>
              <a:rPr lang="en-US" sz="4400" dirty="0"/>
              <a:t/>
            </a:r>
            <a:br>
              <a:rPr lang="en-US" sz="4400" dirty="0"/>
            </a:br>
            <a:endParaRPr lang="en-US" sz="4400" dirty="0"/>
          </a:p>
        </p:txBody>
      </p:sp>
      <p:sp>
        <p:nvSpPr>
          <p:cNvPr id="3" name="Content Placeholder 2"/>
          <p:cNvSpPr>
            <a:spLocks noGrp="1"/>
          </p:cNvSpPr>
          <p:nvPr>
            <p:ph idx="1"/>
          </p:nvPr>
        </p:nvSpPr>
        <p:spPr>
          <a:xfrm>
            <a:off x="8067368" y="1596502"/>
            <a:ext cx="3554361" cy="3777622"/>
          </a:xfrm>
        </p:spPr>
        <p:txBody>
          <a:bodyPr>
            <a:noAutofit/>
          </a:bodyPr>
          <a:lstStyle/>
          <a:p>
            <a:r>
              <a:rPr lang="en-US" sz="2000" dirty="0"/>
              <a:t>Slow spinning rotor blades (during start-up &amp; shut down) will flap lower than rotor blades spinning at full </a:t>
            </a:r>
            <a:r>
              <a:rPr lang="en-US" sz="2000" dirty="0" smtClean="0"/>
              <a:t>speed</a:t>
            </a:r>
          </a:p>
          <a:p>
            <a:r>
              <a:rPr lang="en-US" sz="2000" dirty="0" smtClean="0"/>
              <a:t>Never </a:t>
            </a:r>
            <a:r>
              <a:rPr lang="en-US" sz="2000" dirty="0"/>
              <a:t>approach the helicopter without </a:t>
            </a:r>
            <a:r>
              <a:rPr lang="en-US" sz="2000" dirty="0" smtClean="0"/>
              <a:t> making eye contact and receiving an ok </a:t>
            </a:r>
            <a:r>
              <a:rPr lang="en-US" sz="2000" dirty="0"/>
              <a:t>from </a:t>
            </a:r>
            <a:r>
              <a:rPr lang="en-US" sz="2000" dirty="0" smtClean="0"/>
              <a:t>pilot</a:t>
            </a:r>
          </a:p>
          <a:p>
            <a:r>
              <a:rPr lang="en-US" sz="2000" dirty="0"/>
              <a:t>A</a:t>
            </a:r>
            <a:r>
              <a:rPr lang="en-US" sz="2000" dirty="0" smtClean="0"/>
              <a:t>bsolutely </a:t>
            </a:r>
            <a:r>
              <a:rPr lang="en-US" sz="2000" dirty="0"/>
              <a:t>never when the </a:t>
            </a:r>
            <a:r>
              <a:rPr lang="en-US" sz="2000" dirty="0" smtClean="0"/>
              <a:t>helicopter </a:t>
            </a:r>
            <a:r>
              <a:rPr lang="en-US" sz="2000" dirty="0"/>
              <a:t>is starting up or winding down</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3813" y="1788226"/>
            <a:ext cx="5763555" cy="3929402"/>
          </a:xfrm>
          <a:prstGeom prst="rect">
            <a:avLst/>
          </a:prstGeom>
        </p:spPr>
      </p:pic>
    </p:spTree>
    <p:extLst>
      <p:ext uri="{BB962C8B-B14F-4D97-AF65-F5344CB8AC3E}">
        <p14:creationId xmlns:p14="http://schemas.microsoft.com/office/powerpoint/2010/main" val="198630641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dirty="0"/>
              <a:t>Aircraft Emergency</a:t>
            </a:r>
            <a:br>
              <a:rPr lang="en-US" sz="4400" dirty="0"/>
            </a:br>
            <a:endParaRPr lang="en-US" sz="4400" dirty="0"/>
          </a:p>
        </p:txBody>
      </p:sp>
      <p:sp>
        <p:nvSpPr>
          <p:cNvPr id="3" name="Content Placeholder 2"/>
          <p:cNvSpPr>
            <a:spLocks noGrp="1"/>
          </p:cNvSpPr>
          <p:nvPr>
            <p:ph idx="1"/>
          </p:nvPr>
        </p:nvSpPr>
        <p:spPr>
          <a:xfrm>
            <a:off x="2209202" y="1539834"/>
            <a:ext cx="8915400" cy="3777622"/>
          </a:xfrm>
        </p:spPr>
        <p:txBody>
          <a:bodyPr>
            <a:noAutofit/>
          </a:bodyPr>
          <a:lstStyle/>
          <a:p>
            <a:pPr marL="0" indent="0">
              <a:buNone/>
            </a:pPr>
            <a:r>
              <a:rPr lang="en-US" sz="2400" dirty="0"/>
              <a:t>If you are responding to an aircraft accident, keep the following in mind:</a:t>
            </a:r>
          </a:p>
          <a:p>
            <a:endParaRPr lang="en-US" sz="2400" dirty="0" smtClean="0"/>
          </a:p>
          <a:p>
            <a:r>
              <a:rPr lang="en-US" sz="2400" dirty="0" smtClean="0"/>
              <a:t>Stay </a:t>
            </a:r>
            <a:r>
              <a:rPr lang="en-US" sz="2400" dirty="0"/>
              <a:t>clear of any moving main or tail rotor blades</a:t>
            </a:r>
          </a:p>
          <a:p>
            <a:r>
              <a:rPr lang="en-US" sz="2400" dirty="0"/>
              <a:t>Take direction from the pilot if possible</a:t>
            </a:r>
          </a:p>
          <a:p>
            <a:r>
              <a:rPr lang="en-US" sz="2400" dirty="0"/>
              <a:t>Place the fuel valve and oxygen switch in the off position, followed by the battery switch in the off position</a:t>
            </a:r>
          </a:p>
          <a:p>
            <a:r>
              <a:rPr lang="en-US" sz="2400" dirty="0"/>
              <a:t>Aircraft vertical switch panels – down will place the switch off. Horizontal panels (floor or overhead) – back will place the switch off.</a:t>
            </a:r>
          </a:p>
          <a:p>
            <a:endParaRPr lang="en-US" sz="2000" dirty="0"/>
          </a:p>
        </p:txBody>
      </p:sp>
    </p:spTree>
    <p:extLst>
      <p:ext uri="{BB962C8B-B14F-4D97-AF65-F5344CB8AC3E}">
        <p14:creationId xmlns:p14="http://schemas.microsoft.com/office/powerpoint/2010/main" val="7065454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Aircraft </a:t>
            </a:r>
            <a:r>
              <a:rPr lang="en-US" sz="4400" dirty="0" smtClean="0"/>
              <a:t>Emergency (continued)</a:t>
            </a:r>
            <a:endParaRPr lang="en-US" sz="4400" dirty="0"/>
          </a:p>
        </p:txBody>
      </p:sp>
      <p:sp>
        <p:nvSpPr>
          <p:cNvPr id="3" name="Content Placeholder 2"/>
          <p:cNvSpPr>
            <a:spLocks noGrp="1"/>
          </p:cNvSpPr>
          <p:nvPr>
            <p:ph idx="1"/>
          </p:nvPr>
        </p:nvSpPr>
        <p:spPr/>
        <p:txBody>
          <a:bodyPr>
            <a:normAutofit/>
          </a:bodyPr>
          <a:lstStyle/>
          <a:p>
            <a:r>
              <a:rPr lang="en-US" sz="2400" dirty="0"/>
              <a:t>During this outreach training, review the location of the switches mentioned and the location of the fuel cells, oxygen bottle and battery.</a:t>
            </a:r>
          </a:p>
          <a:p>
            <a:endParaRPr lang="en-US" sz="2400" dirty="0" smtClean="0"/>
          </a:p>
          <a:p>
            <a:r>
              <a:rPr lang="en-US" sz="2400" dirty="0" smtClean="0"/>
              <a:t>Different </a:t>
            </a:r>
            <a:r>
              <a:rPr lang="en-US" sz="2400" dirty="0"/>
              <a:t>types of aircraft will have different configurations and should be reviewed with all air medical providers in your area.</a:t>
            </a:r>
          </a:p>
          <a:p>
            <a:endParaRPr lang="en-US" sz="2400" dirty="0"/>
          </a:p>
        </p:txBody>
      </p:sp>
    </p:spTree>
    <p:extLst>
      <p:ext uri="{BB962C8B-B14F-4D97-AF65-F5344CB8AC3E}">
        <p14:creationId xmlns:p14="http://schemas.microsoft.com/office/powerpoint/2010/main" val="403423294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ACCT summit logo wState"/>
          <p:cNvPicPr>
            <a:picLocks noChangeAspect="1" noChangeArrowheads="1"/>
          </p:cNvPicPr>
          <p:nvPr/>
        </p:nvPicPr>
        <p:blipFill>
          <a:blip r:embed="rId2">
            <a:extLst>
              <a:ext uri="{28A0092B-C50C-407E-A947-70E740481C1C}">
                <a14:useLocalDpi xmlns:a14="http://schemas.microsoft.com/office/drawing/2010/main" val="0"/>
              </a:ext>
            </a:extLst>
          </a:blip>
          <a:srcRect l="12447" t="12437" r="12662" b="18871"/>
          <a:stretch>
            <a:fillRect/>
          </a:stretch>
        </p:blipFill>
        <p:spPr bwMode="auto">
          <a:xfrm>
            <a:off x="3462740" y="0"/>
            <a:ext cx="5268035" cy="4807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639057" y="4384342"/>
            <a:ext cx="8915399" cy="2262781"/>
          </a:xfrm>
        </p:spPr>
        <p:txBody>
          <a:bodyPr>
            <a:normAutofit/>
          </a:bodyPr>
          <a:lstStyle/>
          <a:p>
            <a:pPr algn="ctr"/>
            <a:r>
              <a:rPr lang="en-US" dirty="0" smtClean="0">
                <a:solidFill>
                  <a:srgbClr val="C00000"/>
                </a:solidFill>
              </a:rPr>
              <a:t>ESTABLISHING A </a:t>
            </a:r>
            <a:br>
              <a:rPr lang="en-US" dirty="0" smtClean="0">
                <a:solidFill>
                  <a:srgbClr val="C00000"/>
                </a:solidFill>
              </a:rPr>
            </a:br>
            <a:r>
              <a:rPr lang="en-US" dirty="0" smtClean="0">
                <a:solidFill>
                  <a:srgbClr val="C00000"/>
                </a:solidFill>
              </a:rPr>
              <a:t>LANDING ZONE</a:t>
            </a:r>
            <a:endParaRPr lang="en-US" dirty="0">
              <a:solidFill>
                <a:srgbClr val="C00000"/>
              </a:solidFill>
            </a:endParaRPr>
          </a:p>
        </p:txBody>
      </p:sp>
    </p:spTree>
    <p:extLst>
      <p:ext uri="{BB962C8B-B14F-4D97-AF65-F5344CB8AC3E}">
        <p14:creationId xmlns:p14="http://schemas.microsoft.com/office/powerpoint/2010/main" val="110531289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sz="2400" dirty="0" smtClean="0"/>
              <a:t>An air medical helicopter </a:t>
            </a:r>
            <a:r>
              <a:rPr lang="en-US" sz="2400" dirty="0"/>
              <a:t>can serve you only if we arrive safely</a:t>
            </a:r>
            <a:r>
              <a:rPr lang="en-US" sz="2400" dirty="0" smtClean="0"/>
              <a:t>.  Our SAFETY and </a:t>
            </a:r>
            <a:r>
              <a:rPr lang="en-US" sz="2400" dirty="0"/>
              <a:t>the safety of the people on the ground depends on YOU, the professionals  at the scene.</a:t>
            </a:r>
          </a:p>
          <a:p>
            <a:r>
              <a:rPr lang="en-US" sz="2400" dirty="0"/>
              <a:t>The ideas presented in this class are based on guidelines.</a:t>
            </a:r>
          </a:p>
          <a:p>
            <a:r>
              <a:rPr lang="en-US" sz="2400" dirty="0"/>
              <a:t>Your county SOP may be slightly different.  </a:t>
            </a:r>
          </a:p>
          <a:p>
            <a:r>
              <a:rPr lang="en-US" sz="2400" dirty="0"/>
              <a:t>As long as the helicopter that serves your area is aware of your procedures, they are perfectly acceptable.  </a:t>
            </a:r>
          </a:p>
          <a:p>
            <a:endParaRPr lang="en-US" sz="2400" dirty="0"/>
          </a:p>
          <a:p>
            <a:endParaRPr lang="en-US" dirty="0"/>
          </a:p>
        </p:txBody>
      </p:sp>
      <p:pic>
        <p:nvPicPr>
          <p:cNvPr id="4" name="Picture 2" descr="OACCT summit logo wState"/>
          <p:cNvPicPr>
            <a:picLocks noChangeAspect="1" noChangeArrowheads="1"/>
          </p:cNvPicPr>
          <p:nvPr/>
        </p:nvPicPr>
        <p:blipFill>
          <a:blip r:embed="rId2">
            <a:extLst>
              <a:ext uri="{28A0092B-C50C-407E-A947-70E740481C1C}">
                <a14:useLocalDpi xmlns:a14="http://schemas.microsoft.com/office/drawing/2010/main" val="0"/>
              </a:ext>
            </a:extLst>
          </a:blip>
          <a:srcRect l="12447" t="12437" r="12662" b="18871"/>
          <a:stretch>
            <a:fillRect/>
          </a:stretch>
        </p:blipFill>
        <p:spPr bwMode="auto">
          <a:xfrm>
            <a:off x="5363301" y="-15310"/>
            <a:ext cx="2279445" cy="2080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413290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dirty="0"/>
              <a:t>LZ Considerations</a:t>
            </a:r>
            <a:br>
              <a:rPr lang="en-US" sz="4400" dirty="0"/>
            </a:br>
            <a:endParaRPr lang="en-US" sz="4400" dirty="0"/>
          </a:p>
        </p:txBody>
      </p:sp>
      <p:sp>
        <p:nvSpPr>
          <p:cNvPr id="3" name="Content Placeholder 2"/>
          <p:cNvSpPr>
            <a:spLocks noGrp="1"/>
          </p:cNvSpPr>
          <p:nvPr>
            <p:ph idx="1"/>
          </p:nvPr>
        </p:nvSpPr>
        <p:spPr>
          <a:xfrm>
            <a:off x="2506085" y="1465612"/>
            <a:ext cx="8915400" cy="4412673"/>
          </a:xfrm>
        </p:spPr>
        <p:txBody>
          <a:bodyPr>
            <a:noAutofit/>
          </a:bodyPr>
          <a:lstStyle/>
          <a:p>
            <a:r>
              <a:rPr lang="en-US" sz="2400" dirty="0"/>
              <a:t>Size of the </a:t>
            </a:r>
            <a:r>
              <a:rPr lang="en-US" sz="2400" dirty="0" smtClean="0"/>
              <a:t>LZ</a:t>
            </a:r>
            <a:endParaRPr lang="en-US" sz="2400" dirty="0"/>
          </a:p>
          <a:p>
            <a:r>
              <a:rPr lang="en-US" sz="2400" dirty="0"/>
              <a:t>Surface</a:t>
            </a:r>
          </a:p>
          <a:p>
            <a:r>
              <a:rPr lang="en-US" sz="2400" dirty="0"/>
              <a:t>Slope</a:t>
            </a:r>
          </a:p>
          <a:p>
            <a:r>
              <a:rPr lang="en-US" sz="2400" dirty="0"/>
              <a:t>Obstacles</a:t>
            </a:r>
          </a:p>
          <a:p>
            <a:r>
              <a:rPr lang="en-US" sz="2400" dirty="0"/>
              <a:t>Loose </a:t>
            </a:r>
            <a:r>
              <a:rPr lang="en-US" sz="2400" dirty="0" smtClean="0"/>
              <a:t>Objects</a:t>
            </a:r>
          </a:p>
          <a:p>
            <a:pPr lvl="1"/>
            <a:r>
              <a:rPr lang="en-US" sz="2400" dirty="0" smtClean="0"/>
              <a:t>Anything that is light and could be blown away by downwash (Bounce houses, tents etc.)</a:t>
            </a:r>
            <a:endParaRPr lang="en-US" sz="2400" dirty="0"/>
          </a:p>
          <a:p>
            <a:r>
              <a:rPr lang="en-US" sz="2400" dirty="0"/>
              <a:t>Wind</a:t>
            </a:r>
          </a:p>
          <a:p>
            <a:r>
              <a:rPr lang="en-US" sz="2400" dirty="0"/>
              <a:t>Approach Path</a:t>
            </a:r>
          </a:p>
          <a:p>
            <a:r>
              <a:rPr lang="en-US" sz="2400" dirty="0"/>
              <a:t>Marking the LZ</a:t>
            </a:r>
          </a:p>
          <a:p>
            <a:endParaRPr lang="en-US" sz="2400" dirty="0"/>
          </a:p>
          <a:p>
            <a:endParaRPr lang="en-US" sz="2400" dirty="0"/>
          </a:p>
        </p:txBody>
      </p:sp>
    </p:spTree>
    <p:extLst>
      <p:ext uri="{BB962C8B-B14F-4D97-AF65-F5344CB8AC3E}">
        <p14:creationId xmlns:p14="http://schemas.microsoft.com/office/powerpoint/2010/main" val="420760158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Landing Zone </a:t>
            </a:r>
            <a:r>
              <a:rPr lang="en-US" sz="4400" dirty="0" smtClean="0"/>
              <a:t>Size – </a:t>
            </a:r>
            <a:r>
              <a:rPr lang="en-US" sz="4400" dirty="0" smtClean="0"/>
              <a:t>Day/Night</a:t>
            </a:r>
            <a:endParaRPr lang="en-US" sz="4400" dirty="0"/>
          </a:p>
        </p:txBody>
      </p:sp>
      <p:sp>
        <p:nvSpPr>
          <p:cNvPr id="3" name="Content Placeholder 2"/>
          <p:cNvSpPr>
            <a:spLocks noGrp="1"/>
          </p:cNvSpPr>
          <p:nvPr>
            <p:ph idx="1"/>
          </p:nvPr>
        </p:nvSpPr>
        <p:spPr/>
        <p:txBody>
          <a:bodyPr/>
          <a:lstStyle/>
          <a:p>
            <a:r>
              <a:rPr lang="en-US" sz="2400" dirty="0" smtClean="0"/>
              <a:t>OACCT recommends establishing an LZ with a minimum size of 100’ X 100’ for day or night operations. </a:t>
            </a:r>
          </a:p>
          <a:p>
            <a:r>
              <a:rPr lang="en-US" sz="2400" dirty="0" smtClean="0"/>
              <a:t>When determining the LZ size remember to look up and consider obstacles that are above the ground level (tree limbs, etc.).</a:t>
            </a:r>
            <a:endParaRPr lang="en-US" sz="2400" dirty="0"/>
          </a:p>
          <a:p>
            <a:endParaRPr lang="en-US" dirty="0"/>
          </a:p>
        </p:txBody>
      </p:sp>
    </p:spTree>
    <p:extLst>
      <p:ext uri="{BB962C8B-B14F-4D97-AF65-F5344CB8AC3E}">
        <p14:creationId xmlns:p14="http://schemas.microsoft.com/office/powerpoint/2010/main" val="14756215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r>
              <a:rPr lang="en-US" sz="4900" dirty="0" smtClean="0"/>
              <a:t>Overview</a:t>
            </a:r>
            <a:endParaRPr lang="en-US" dirty="0"/>
          </a:p>
        </p:txBody>
      </p:sp>
      <p:sp>
        <p:nvSpPr>
          <p:cNvPr id="3" name="Content Placeholder 2"/>
          <p:cNvSpPr>
            <a:spLocks noGrp="1"/>
          </p:cNvSpPr>
          <p:nvPr>
            <p:ph idx="1"/>
          </p:nvPr>
        </p:nvSpPr>
        <p:spPr/>
        <p:txBody>
          <a:bodyPr>
            <a:normAutofit/>
          </a:bodyPr>
          <a:lstStyle/>
          <a:p>
            <a:r>
              <a:rPr lang="en-US" sz="2800" dirty="0" smtClean="0"/>
              <a:t>Criteria for Flight</a:t>
            </a:r>
          </a:p>
          <a:p>
            <a:r>
              <a:rPr lang="en-US" sz="2800" dirty="0" smtClean="0"/>
              <a:t>Helicopter </a:t>
            </a:r>
            <a:r>
              <a:rPr lang="en-US" sz="2800" dirty="0"/>
              <a:t>Safety</a:t>
            </a:r>
          </a:p>
          <a:p>
            <a:r>
              <a:rPr lang="en-US" sz="2800" dirty="0"/>
              <a:t>Establishing a Landing Zone</a:t>
            </a:r>
          </a:p>
          <a:p>
            <a:r>
              <a:rPr lang="en-US" sz="2800" dirty="0"/>
              <a:t>Communicating with the Aircraft</a:t>
            </a:r>
          </a:p>
          <a:p>
            <a:r>
              <a:rPr lang="en-US" sz="2800" dirty="0"/>
              <a:t>Landing Zone Security</a:t>
            </a:r>
          </a:p>
          <a:p>
            <a:r>
              <a:rPr lang="en-US" sz="2800" dirty="0" smtClean="0"/>
              <a:t>Hazmat</a:t>
            </a:r>
            <a:endParaRPr lang="en-US" sz="2800" dirty="0"/>
          </a:p>
        </p:txBody>
      </p:sp>
    </p:spTree>
    <p:extLst>
      <p:ext uri="{BB962C8B-B14F-4D97-AF65-F5344CB8AC3E}">
        <p14:creationId xmlns:p14="http://schemas.microsoft.com/office/powerpoint/2010/main" val="1032578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Problematic Landing Zone Surfaces</a:t>
            </a:r>
            <a:br>
              <a:rPr lang="en-US" sz="4000" dirty="0"/>
            </a:br>
            <a:endParaRPr lang="en-US" sz="4000" dirty="0"/>
          </a:p>
        </p:txBody>
      </p:sp>
      <p:sp>
        <p:nvSpPr>
          <p:cNvPr id="3" name="Content Placeholder 2"/>
          <p:cNvSpPr>
            <a:spLocks noGrp="1"/>
          </p:cNvSpPr>
          <p:nvPr>
            <p:ph idx="1"/>
          </p:nvPr>
        </p:nvSpPr>
        <p:spPr>
          <a:xfrm>
            <a:off x="2577336" y="1801091"/>
            <a:ext cx="8915400" cy="3777622"/>
          </a:xfrm>
        </p:spPr>
        <p:txBody>
          <a:bodyPr>
            <a:noAutofit/>
          </a:bodyPr>
          <a:lstStyle/>
          <a:p>
            <a:r>
              <a:rPr lang="en-US" sz="2400" dirty="0" smtClean="0"/>
              <a:t>Dust/Dirt</a:t>
            </a:r>
          </a:p>
          <a:p>
            <a:endParaRPr lang="en-US" sz="2400" dirty="0" smtClean="0"/>
          </a:p>
          <a:p>
            <a:r>
              <a:rPr lang="en-US" sz="2400" dirty="0" smtClean="0"/>
              <a:t>Gravel</a:t>
            </a:r>
          </a:p>
          <a:p>
            <a:endParaRPr lang="en-US" sz="2400" dirty="0" smtClean="0"/>
          </a:p>
          <a:p>
            <a:r>
              <a:rPr lang="en-US" sz="2400" dirty="0" smtClean="0"/>
              <a:t>Mud</a:t>
            </a:r>
            <a:endParaRPr lang="en-US" sz="2400" dirty="0"/>
          </a:p>
          <a:p>
            <a:endParaRPr lang="en-US" sz="2400" dirty="0" smtClean="0"/>
          </a:p>
          <a:p>
            <a:r>
              <a:rPr lang="en-US" sz="2400" dirty="0" smtClean="0"/>
              <a:t>Snow/Ice</a:t>
            </a:r>
            <a:endParaRPr lang="en-US" sz="2400" dirty="0"/>
          </a:p>
          <a:p>
            <a:endParaRPr lang="en-US" sz="2400" dirty="0" smtClean="0"/>
          </a:p>
          <a:p>
            <a:r>
              <a:rPr lang="en-US" sz="2400" dirty="0" smtClean="0"/>
              <a:t>Fresh </a:t>
            </a:r>
            <a:r>
              <a:rPr lang="en-US" sz="2400" dirty="0"/>
              <a:t>cut grass/Hay</a:t>
            </a:r>
          </a:p>
          <a:p>
            <a:endParaRPr lang="en-US" sz="2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2884" y="1624380"/>
            <a:ext cx="5930684" cy="3954333"/>
          </a:xfrm>
          <a:prstGeom prst="rect">
            <a:avLst/>
          </a:prstGeom>
        </p:spPr>
      </p:pic>
    </p:spTree>
    <p:extLst>
      <p:ext uri="{BB962C8B-B14F-4D97-AF65-F5344CB8AC3E}">
        <p14:creationId xmlns:p14="http://schemas.microsoft.com/office/powerpoint/2010/main" val="8070955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dirty="0"/>
              <a:t>Landing Zone Slope</a:t>
            </a:r>
            <a:br>
              <a:rPr lang="en-US" sz="4400" dirty="0"/>
            </a:br>
            <a:endParaRPr lang="en-US" sz="4400" dirty="0"/>
          </a:p>
        </p:txBody>
      </p:sp>
      <p:sp>
        <p:nvSpPr>
          <p:cNvPr id="3" name="Content Placeholder 2"/>
          <p:cNvSpPr>
            <a:spLocks noGrp="1"/>
          </p:cNvSpPr>
          <p:nvPr>
            <p:ph idx="1"/>
          </p:nvPr>
        </p:nvSpPr>
        <p:spPr>
          <a:xfrm>
            <a:off x="2354282" y="1587335"/>
            <a:ext cx="8915400" cy="3777622"/>
          </a:xfrm>
        </p:spPr>
        <p:txBody>
          <a:bodyPr>
            <a:normAutofit/>
          </a:bodyPr>
          <a:lstStyle/>
          <a:p>
            <a:r>
              <a:rPr lang="en-US" sz="2400" dirty="0"/>
              <a:t>The landing area should be </a:t>
            </a:r>
            <a:r>
              <a:rPr lang="en-US" sz="2400" dirty="0" smtClean="0"/>
              <a:t>level (if possible)</a:t>
            </a:r>
            <a:endParaRPr lang="en-US" sz="2400" dirty="0"/>
          </a:p>
          <a:p>
            <a:r>
              <a:rPr lang="en-US" sz="2400" dirty="0"/>
              <a:t>The exact slope allowed varies slightly for </a:t>
            </a:r>
            <a:br>
              <a:rPr lang="en-US" sz="2400" dirty="0"/>
            </a:br>
            <a:r>
              <a:rPr lang="en-US" sz="2400" dirty="0"/>
              <a:t>different types of helicopters</a:t>
            </a:r>
          </a:p>
          <a:p>
            <a:r>
              <a:rPr lang="en-US" sz="2400" dirty="0"/>
              <a:t>No more than 10 DEGREES</a:t>
            </a:r>
          </a:p>
          <a:p>
            <a:endParaRPr lang="en-US" sz="16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8550" y="3560975"/>
            <a:ext cx="5451131" cy="2542942"/>
          </a:xfrm>
          <a:prstGeom prst="rect">
            <a:avLst/>
          </a:prstGeom>
        </p:spPr>
      </p:pic>
    </p:spTree>
    <p:extLst>
      <p:ext uri="{BB962C8B-B14F-4D97-AF65-F5344CB8AC3E}">
        <p14:creationId xmlns:p14="http://schemas.microsoft.com/office/powerpoint/2010/main" val="13495784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dirty="0"/>
              <a:t>Landing Zone Obstacles</a:t>
            </a:r>
            <a:r>
              <a:rPr lang="en-US" sz="4000" dirty="0"/>
              <a:t/>
            </a:r>
            <a:br>
              <a:rPr lang="en-US" sz="4000" dirty="0"/>
            </a:br>
            <a:endParaRPr lang="en-US" sz="4000" dirty="0"/>
          </a:p>
        </p:txBody>
      </p:sp>
      <p:sp>
        <p:nvSpPr>
          <p:cNvPr id="3" name="Content Placeholder 2"/>
          <p:cNvSpPr>
            <a:spLocks noGrp="1"/>
          </p:cNvSpPr>
          <p:nvPr>
            <p:ph idx="1"/>
          </p:nvPr>
        </p:nvSpPr>
        <p:spPr>
          <a:xfrm>
            <a:off x="2577337" y="1794237"/>
            <a:ext cx="8915400" cy="4053385"/>
          </a:xfrm>
        </p:spPr>
        <p:txBody>
          <a:bodyPr>
            <a:noAutofit/>
          </a:bodyPr>
          <a:lstStyle/>
          <a:p>
            <a:r>
              <a:rPr lang="en-US" sz="2400" dirty="0"/>
              <a:t>Wires</a:t>
            </a:r>
          </a:p>
          <a:p>
            <a:r>
              <a:rPr lang="en-US" sz="2400" dirty="0" smtClean="0"/>
              <a:t>Drones</a:t>
            </a:r>
          </a:p>
          <a:p>
            <a:r>
              <a:rPr lang="en-US" sz="2400" dirty="0"/>
              <a:t>Loose Objects</a:t>
            </a:r>
          </a:p>
          <a:p>
            <a:pPr lvl="1"/>
            <a:r>
              <a:rPr lang="en-US" sz="2400" dirty="0"/>
              <a:t>Anything that is light and could be blown away by downwash (Bounce houses, tents etc.)</a:t>
            </a:r>
          </a:p>
          <a:p>
            <a:r>
              <a:rPr lang="en-US" sz="2400" dirty="0" smtClean="0"/>
              <a:t>Telephone </a:t>
            </a:r>
            <a:r>
              <a:rPr lang="en-US" sz="2400" dirty="0"/>
              <a:t>poles/Antennas</a:t>
            </a:r>
          </a:p>
          <a:p>
            <a:r>
              <a:rPr lang="en-US" sz="2400" dirty="0" smtClean="0"/>
              <a:t>Trees</a:t>
            </a:r>
            <a:endParaRPr lang="en-US" sz="2400" dirty="0"/>
          </a:p>
        </p:txBody>
      </p:sp>
    </p:spTree>
    <p:extLst>
      <p:ext uri="{BB962C8B-B14F-4D97-AF65-F5344CB8AC3E}">
        <p14:creationId xmlns:p14="http://schemas.microsoft.com/office/powerpoint/2010/main" val="20416842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dirty="0"/>
              <a:t>Landing Zone </a:t>
            </a:r>
            <a:r>
              <a:rPr lang="en-US" sz="4400" dirty="0" smtClean="0"/>
              <a:t>Obstacles (Continued)</a:t>
            </a:r>
            <a:r>
              <a:rPr lang="en-US" sz="4000" dirty="0"/>
              <a:t/>
            </a:r>
            <a:br>
              <a:rPr lang="en-US" sz="4000" dirty="0"/>
            </a:br>
            <a:endParaRPr lang="en-US" sz="4000" dirty="0"/>
          </a:p>
        </p:txBody>
      </p:sp>
      <p:sp>
        <p:nvSpPr>
          <p:cNvPr id="3" name="Content Placeholder 2"/>
          <p:cNvSpPr>
            <a:spLocks noGrp="1"/>
          </p:cNvSpPr>
          <p:nvPr>
            <p:ph idx="1"/>
          </p:nvPr>
        </p:nvSpPr>
        <p:spPr>
          <a:xfrm>
            <a:off x="2577337" y="2245499"/>
            <a:ext cx="8915400" cy="4053385"/>
          </a:xfrm>
        </p:spPr>
        <p:txBody>
          <a:bodyPr>
            <a:noAutofit/>
          </a:bodyPr>
          <a:lstStyle/>
          <a:p>
            <a:r>
              <a:rPr lang="en-US" sz="2400" dirty="0" smtClean="0"/>
              <a:t>Fence </a:t>
            </a:r>
            <a:r>
              <a:rPr lang="en-US" sz="2400" dirty="0"/>
              <a:t>Posts/Signs</a:t>
            </a:r>
          </a:p>
          <a:p>
            <a:r>
              <a:rPr lang="en-US" sz="2400" dirty="0"/>
              <a:t>Stumps</a:t>
            </a:r>
          </a:p>
          <a:p>
            <a:r>
              <a:rPr lang="en-US" sz="2400" dirty="0"/>
              <a:t>Bushes/shrubs</a:t>
            </a:r>
          </a:p>
          <a:p>
            <a:r>
              <a:rPr lang="en-US" sz="2400" dirty="0"/>
              <a:t>Tall grass (hidden obstacles)</a:t>
            </a:r>
          </a:p>
          <a:p>
            <a:r>
              <a:rPr lang="en-US" sz="2400" dirty="0"/>
              <a:t>Hidden holes &amp; ditches</a:t>
            </a:r>
          </a:p>
          <a:p>
            <a:r>
              <a:rPr lang="en-US" sz="2400" dirty="0"/>
              <a:t>Rocks &amp; </a:t>
            </a:r>
            <a:r>
              <a:rPr lang="en-US" sz="2400" dirty="0" smtClean="0"/>
              <a:t>logs</a:t>
            </a:r>
            <a:endParaRPr lang="en-US" sz="2400" dirty="0"/>
          </a:p>
        </p:txBody>
      </p:sp>
    </p:spTree>
    <p:extLst>
      <p:ext uri="{BB962C8B-B14F-4D97-AF65-F5344CB8AC3E}">
        <p14:creationId xmlns:p14="http://schemas.microsoft.com/office/powerpoint/2010/main" val="290208030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The #1 threat to a landing EMS helicopter is </a:t>
            </a:r>
            <a:r>
              <a:rPr lang="en-US" dirty="0" smtClean="0"/>
              <a:t/>
            </a:r>
            <a:br>
              <a:rPr lang="en-US" dirty="0" smtClean="0"/>
            </a:br>
            <a:r>
              <a:rPr lang="en-US" dirty="0" smtClean="0"/>
              <a:t>WIRES</a:t>
            </a:r>
            <a:r>
              <a:rPr lang="en-US" dirty="0"/>
              <a:t>!</a:t>
            </a:r>
            <a:br>
              <a:rPr lang="en-US" dirty="0"/>
            </a:br>
            <a:endParaRPr lang="en-US" dirty="0"/>
          </a:p>
        </p:txBody>
      </p:sp>
      <p:pic>
        <p:nvPicPr>
          <p:cNvPr id="4" name="Picture 2" descr="U:\Newsletters\As the Rotor Turns 2015 2\November 2015\zzzCover Photo from Stillwater.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824573" y="1762496"/>
            <a:ext cx="4571999" cy="3429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Rectangle 4"/>
          <p:cNvSpPr/>
          <p:nvPr/>
        </p:nvSpPr>
        <p:spPr>
          <a:xfrm>
            <a:off x="3748675" y="5307629"/>
            <a:ext cx="6723796" cy="1200329"/>
          </a:xfrm>
          <a:prstGeom prst="rect">
            <a:avLst/>
          </a:prstGeom>
        </p:spPr>
        <p:txBody>
          <a:bodyPr wrap="square">
            <a:spAutoFit/>
          </a:bodyPr>
          <a:lstStyle/>
          <a:p>
            <a:pPr algn="ctr"/>
            <a:r>
              <a:rPr lang="en-US" sz="2400" dirty="0">
                <a:solidFill>
                  <a:schemeClr val="tx1">
                    <a:lumMod val="75000"/>
                    <a:lumOff val="25000"/>
                  </a:schemeClr>
                </a:solidFill>
              </a:rPr>
              <a:t>Wires may be obvious from the ground, </a:t>
            </a:r>
            <a:br>
              <a:rPr lang="en-US" sz="2400" dirty="0">
                <a:solidFill>
                  <a:schemeClr val="tx1">
                    <a:lumMod val="75000"/>
                    <a:lumOff val="25000"/>
                  </a:schemeClr>
                </a:solidFill>
              </a:rPr>
            </a:br>
            <a:r>
              <a:rPr lang="en-US" sz="2400" dirty="0">
                <a:solidFill>
                  <a:schemeClr val="tx1">
                    <a:lumMod val="75000"/>
                    <a:lumOff val="25000"/>
                  </a:schemeClr>
                </a:solidFill>
              </a:rPr>
              <a:t>but </a:t>
            </a:r>
            <a:r>
              <a:rPr lang="en-US" sz="2400" b="1" dirty="0">
                <a:solidFill>
                  <a:srgbClr val="FF0000"/>
                </a:solidFill>
              </a:rPr>
              <a:t>INVISIBLE</a:t>
            </a:r>
            <a:r>
              <a:rPr lang="en-US" sz="2400" dirty="0">
                <a:solidFill>
                  <a:schemeClr val="tx1">
                    <a:lumMod val="75000"/>
                    <a:lumOff val="25000"/>
                  </a:schemeClr>
                </a:solidFill>
              </a:rPr>
              <a:t> to the helicopter crew (especially at night).</a:t>
            </a:r>
          </a:p>
        </p:txBody>
      </p:sp>
    </p:spTree>
    <p:extLst>
      <p:ext uri="{BB962C8B-B14F-4D97-AF65-F5344CB8AC3E}">
        <p14:creationId xmlns:p14="http://schemas.microsoft.com/office/powerpoint/2010/main" val="375058096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extLst>
              <p:ext uri="{D42A27DB-BD31-4B8C-83A1-F6EECF244321}">
                <p14:modId xmlns:p14="http://schemas.microsoft.com/office/powerpoint/2010/main" val="472988989"/>
              </p:ext>
            </p:extLst>
          </p:nvPr>
        </p:nvGraphicFramePr>
        <p:xfrm>
          <a:off x="3050276" y="788865"/>
          <a:ext cx="3568890" cy="5432643"/>
        </p:xfrm>
        <a:graphic>
          <a:graphicData uri="http://schemas.openxmlformats.org/presentationml/2006/ole">
            <mc:AlternateContent xmlns:mc="http://schemas.openxmlformats.org/markup-compatibility/2006">
              <mc:Choice xmlns:v="urn:schemas-microsoft-com:vml" Requires="v">
                <p:oleObj spid="_x0000_s3134" name="Bitmap Image" r:id="rId3" imgW="3495238" imgH="5144218" progId="PBrush">
                  <p:embed/>
                </p:oleObj>
              </mc:Choice>
              <mc:Fallback>
                <p:oleObj name="Bitmap Image" r:id="rId3" imgW="3495238" imgH="5144218" progId="PBrus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0276" y="788865"/>
                        <a:ext cx="3568890" cy="5432643"/>
                      </a:xfrm>
                      <a:prstGeom prst="rect">
                        <a:avLst/>
                      </a:prstGeom>
                      <a:noFill/>
                      <a:ln>
                        <a:noFill/>
                      </a:ln>
                    </p:spPr>
                  </p:pic>
                </p:oleObj>
              </mc:Fallback>
            </mc:AlternateContent>
          </a:graphicData>
        </a:graphic>
      </p:graphicFrame>
      <p:pic>
        <p:nvPicPr>
          <p:cNvPr id="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76012" y="1362076"/>
            <a:ext cx="2827798" cy="4136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7032015" y="1433018"/>
            <a:ext cx="3012737" cy="523220"/>
          </a:xfrm>
          <a:prstGeom prst="rect">
            <a:avLst/>
          </a:prstGeom>
          <a:solidFill>
            <a:schemeClr val="bg1"/>
          </a:solidFill>
        </p:spPr>
        <p:txBody>
          <a:bodyPr wrap="square">
            <a:spAutoFit/>
          </a:bodyPr>
          <a:lstStyle/>
          <a:p>
            <a:pPr algn="ctr">
              <a:defRPr/>
            </a:pPr>
            <a:r>
              <a:rPr lang="en-US" sz="2800" b="1" dirty="0">
                <a:solidFill>
                  <a:srgbClr val="FF0000"/>
                </a:solidFill>
                <a:latin typeface="+mj-lt"/>
              </a:rPr>
              <a:t>FROM THE AIR</a:t>
            </a:r>
          </a:p>
        </p:txBody>
      </p:sp>
    </p:spTree>
    <p:extLst>
      <p:ext uri="{BB962C8B-B14F-4D97-AF65-F5344CB8AC3E}">
        <p14:creationId xmlns:p14="http://schemas.microsoft.com/office/powerpoint/2010/main" val="425814530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latin typeface="Century Gothic" panose="020B0502020202020204" pitchFamily="34" charset="0"/>
              </a:rPr>
              <a:t>Marking the LZ</a:t>
            </a:r>
            <a:br>
              <a:rPr lang="en-US" altLang="en-US" dirty="0">
                <a:latin typeface="Century Gothic" panose="020B0502020202020204" pitchFamily="34" charset="0"/>
              </a:rPr>
            </a:br>
            <a:endParaRPr lang="en-US" dirty="0">
              <a:latin typeface="Century Gothic" panose="020B0502020202020204" pitchFamily="34" charset="0"/>
            </a:endParaRPr>
          </a:p>
        </p:txBody>
      </p:sp>
      <p:sp>
        <p:nvSpPr>
          <p:cNvPr id="3" name="Content Placeholder 2"/>
          <p:cNvSpPr>
            <a:spLocks noGrp="1"/>
          </p:cNvSpPr>
          <p:nvPr>
            <p:ph idx="1"/>
          </p:nvPr>
        </p:nvSpPr>
        <p:spPr/>
        <p:txBody>
          <a:bodyPr>
            <a:normAutofit/>
          </a:bodyPr>
          <a:lstStyle/>
          <a:p>
            <a:pPr>
              <a:spcBef>
                <a:spcPts val="600"/>
              </a:spcBef>
              <a:buClr>
                <a:srgbClr val="AF1E2D"/>
              </a:buClr>
            </a:pPr>
            <a:r>
              <a:rPr lang="en-US" altLang="en-US" sz="2400" dirty="0">
                <a:solidFill>
                  <a:schemeClr val="tx1">
                    <a:lumMod val="85000"/>
                    <a:lumOff val="15000"/>
                  </a:schemeClr>
                </a:solidFill>
              </a:rPr>
              <a:t>This class will use guidelines as developed by NEMSPA  and published in FAA advisory circular </a:t>
            </a:r>
            <a:r>
              <a:rPr lang="en-US" altLang="en-US" sz="2400" dirty="0" smtClean="0">
                <a:solidFill>
                  <a:schemeClr val="tx1">
                    <a:lumMod val="85000"/>
                    <a:lumOff val="15000"/>
                  </a:schemeClr>
                </a:solidFill>
              </a:rPr>
              <a:t>135-14A</a:t>
            </a:r>
          </a:p>
          <a:p>
            <a:pPr>
              <a:spcBef>
                <a:spcPts val="600"/>
              </a:spcBef>
              <a:buClr>
                <a:srgbClr val="AF1E2D"/>
              </a:buClr>
            </a:pPr>
            <a:endParaRPr lang="en-US" altLang="en-US" sz="2400" dirty="0">
              <a:solidFill>
                <a:schemeClr val="tx1">
                  <a:lumMod val="85000"/>
                  <a:lumOff val="15000"/>
                </a:schemeClr>
              </a:solidFill>
            </a:endParaRPr>
          </a:p>
          <a:p>
            <a:pPr>
              <a:spcBef>
                <a:spcPts val="600"/>
              </a:spcBef>
              <a:buClr>
                <a:srgbClr val="AF1E2D"/>
              </a:buClr>
            </a:pPr>
            <a:r>
              <a:rPr lang="en-US" altLang="en-US" sz="2400" dirty="0">
                <a:solidFill>
                  <a:schemeClr val="tx1">
                    <a:lumMod val="85000"/>
                    <a:lumOff val="15000"/>
                  </a:schemeClr>
                </a:solidFill>
              </a:rPr>
              <a:t>Day/Night </a:t>
            </a:r>
            <a:r>
              <a:rPr lang="en-US" altLang="en-US" sz="2400" dirty="0" smtClean="0">
                <a:solidFill>
                  <a:schemeClr val="tx1">
                    <a:lumMod val="85000"/>
                    <a:lumOff val="15000"/>
                  </a:schemeClr>
                </a:solidFill>
              </a:rPr>
              <a:t>procedures</a:t>
            </a:r>
          </a:p>
          <a:p>
            <a:pPr>
              <a:spcBef>
                <a:spcPts val="600"/>
              </a:spcBef>
              <a:buClr>
                <a:srgbClr val="AF1E2D"/>
              </a:buClr>
            </a:pPr>
            <a:endParaRPr lang="en-US" altLang="en-US" sz="2400" dirty="0">
              <a:solidFill>
                <a:schemeClr val="tx1">
                  <a:lumMod val="85000"/>
                  <a:lumOff val="15000"/>
                </a:schemeClr>
              </a:solidFill>
            </a:endParaRPr>
          </a:p>
          <a:p>
            <a:pPr>
              <a:spcBef>
                <a:spcPts val="600"/>
              </a:spcBef>
              <a:buClr>
                <a:srgbClr val="AF1E2D"/>
              </a:buClr>
            </a:pPr>
            <a:r>
              <a:rPr lang="en-US" altLang="en-US" sz="2400" dirty="0">
                <a:solidFill>
                  <a:schemeClr val="tx1">
                    <a:lumMod val="85000"/>
                    <a:lumOff val="15000"/>
                  </a:schemeClr>
                </a:solidFill>
              </a:rPr>
              <a:t>You may need to be creative</a:t>
            </a:r>
          </a:p>
          <a:p>
            <a:endParaRPr lang="en-US" sz="2400" dirty="0">
              <a:solidFill>
                <a:schemeClr val="tx1">
                  <a:lumMod val="85000"/>
                  <a:lumOff val="15000"/>
                </a:schemeClr>
              </a:solidFill>
            </a:endParaRPr>
          </a:p>
        </p:txBody>
      </p:sp>
    </p:spTree>
    <p:extLst>
      <p:ext uri="{BB962C8B-B14F-4D97-AF65-F5344CB8AC3E}">
        <p14:creationId xmlns:p14="http://schemas.microsoft.com/office/powerpoint/2010/main" val="328691972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dirty="0">
                <a:latin typeface="Century Gothic" panose="020B0502020202020204" pitchFamily="34" charset="0"/>
              </a:rPr>
              <a:t>Day Recommendations for </a:t>
            </a:r>
            <a:r>
              <a:rPr lang="en-US" altLang="en-US" dirty="0" smtClean="0">
                <a:latin typeface="Century Gothic" panose="020B0502020202020204" pitchFamily="34" charset="0"/>
              </a:rPr>
              <a:t/>
            </a:r>
            <a:br>
              <a:rPr lang="en-US" altLang="en-US" dirty="0" smtClean="0">
                <a:latin typeface="Century Gothic" panose="020B0502020202020204" pitchFamily="34" charset="0"/>
              </a:rPr>
            </a:br>
            <a:r>
              <a:rPr lang="en-US" altLang="en-US" dirty="0" smtClean="0">
                <a:latin typeface="Century Gothic" panose="020B0502020202020204" pitchFamily="34" charset="0"/>
              </a:rPr>
              <a:t>Marking </a:t>
            </a:r>
            <a:r>
              <a:rPr lang="en-US" altLang="en-US" dirty="0">
                <a:latin typeface="Century Gothic" panose="020B0502020202020204" pitchFamily="34" charset="0"/>
              </a:rPr>
              <a:t>the </a:t>
            </a:r>
            <a:r>
              <a:rPr lang="en-US" altLang="en-US" dirty="0" smtClean="0">
                <a:latin typeface="Century Gothic" panose="020B0502020202020204" pitchFamily="34" charset="0"/>
              </a:rPr>
              <a:t>LZ</a:t>
            </a:r>
            <a:endParaRPr lang="en-US" dirty="0">
              <a:latin typeface="Century Gothic" panose="020B0502020202020204" pitchFamily="34" charset="0"/>
            </a:endParaRPr>
          </a:p>
        </p:txBody>
      </p:sp>
      <p:sp>
        <p:nvSpPr>
          <p:cNvPr id="3" name="Content Placeholder 2"/>
          <p:cNvSpPr>
            <a:spLocks noGrp="1"/>
          </p:cNvSpPr>
          <p:nvPr>
            <p:ph idx="1"/>
          </p:nvPr>
        </p:nvSpPr>
        <p:spPr/>
        <p:txBody>
          <a:bodyPr>
            <a:normAutofit/>
          </a:bodyPr>
          <a:lstStyle/>
          <a:p>
            <a:pPr>
              <a:spcBef>
                <a:spcPts val="600"/>
              </a:spcBef>
              <a:buClr>
                <a:srgbClr val="AF1E2D"/>
              </a:buClr>
            </a:pPr>
            <a:r>
              <a:rPr lang="en-US" altLang="en-US" sz="2000" dirty="0">
                <a:solidFill>
                  <a:schemeClr val="tx1">
                    <a:lumMod val="85000"/>
                    <a:lumOff val="15000"/>
                  </a:schemeClr>
                </a:solidFill>
              </a:rPr>
              <a:t>Traffic cones (may blow over</a:t>
            </a:r>
            <a:r>
              <a:rPr lang="en-US" altLang="en-US" sz="2000" dirty="0" smtClean="0">
                <a:solidFill>
                  <a:schemeClr val="tx1">
                    <a:lumMod val="85000"/>
                    <a:lumOff val="15000"/>
                  </a:schemeClr>
                </a:solidFill>
              </a:rPr>
              <a:t>)</a:t>
            </a:r>
          </a:p>
          <a:p>
            <a:pPr>
              <a:spcBef>
                <a:spcPts val="600"/>
              </a:spcBef>
              <a:buClr>
                <a:srgbClr val="AF1E2D"/>
              </a:buClr>
            </a:pPr>
            <a:endParaRPr lang="en-US" altLang="en-US" sz="2000" dirty="0">
              <a:solidFill>
                <a:schemeClr val="tx1">
                  <a:lumMod val="85000"/>
                  <a:lumOff val="15000"/>
                </a:schemeClr>
              </a:solidFill>
            </a:endParaRPr>
          </a:p>
          <a:p>
            <a:pPr>
              <a:spcBef>
                <a:spcPts val="600"/>
              </a:spcBef>
              <a:buClr>
                <a:srgbClr val="AF1E2D"/>
              </a:buClr>
            </a:pPr>
            <a:r>
              <a:rPr lang="en-US" altLang="en-US" sz="2000" dirty="0">
                <a:solidFill>
                  <a:schemeClr val="tx1">
                    <a:lumMod val="85000"/>
                    <a:lumOff val="15000"/>
                  </a:schemeClr>
                </a:solidFill>
              </a:rPr>
              <a:t>Use </a:t>
            </a:r>
            <a:r>
              <a:rPr lang="en-US" altLang="en-US" sz="2000" dirty="0">
                <a:solidFill>
                  <a:schemeClr val="tx1">
                    <a:lumMod val="85000"/>
                    <a:lumOff val="15000"/>
                  </a:schemeClr>
                </a:solidFill>
                <a:cs typeface="Arial" charset="0"/>
              </a:rPr>
              <a:t>5 cones </a:t>
            </a:r>
            <a:r>
              <a:rPr lang="en-US" altLang="en-US" sz="2000" dirty="0" smtClean="0">
                <a:solidFill>
                  <a:schemeClr val="tx1">
                    <a:lumMod val="85000"/>
                    <a:lumOff val="15000"/>
                  </a:schemeClr>
                </a:solidFill>
                <a:cs typeface="Arial" charset="0"/>
              </a:rPr>
              <a:t>– four </a:t>
            </a:r>
            <a:r>
              <a:rPr lang="en-US" altLang="en-US" sz="2000" dirty="0">
                <a:solidFill>
                  <a:schemeClr val="tx1">
                    <a:lumMod val="85000"/>
                    <a:lumOff val="15000"/>
                  </a:schemeClr>
                </a:solidFill>
                <a:cs typeface="Arial" charset="0"/>
              </a:rPr>
              <a:t>corners </a:t>
            </a:r>
            <a:endParaRPr lang="en-US" altLang="en-US" sz="2000" dirty="0" smtClean="0">
              <a:solidFill>
                <a:schemeClr val="tx1">
                  <a:lumMod val="85000"/>
                  <a:lumOff val="15000"/>
                </a:schemeClr>
              </a:solidFill>
              <a:cs typeface="Arial" charset="0"/>
            </a:endParaRPr>
          </a:p>
          <a:p>
            <a:pPr marL="0" indent="0">
              <a:spcBef>
                <a:spcPts val="600"/>
              </a:spcBef>
              <a:buClr>
                <a:srgbClr val="AF1E2D"/>
              </a:buClr>
              <a:buNone/>
            </a:pPr>
            <a:r>
              <a:rPr lang="en-US" altLang="en-US" sz="2000" dirty="0" smtClean="0">
                <a:solidFill>
                  <a:schemeClr val="tx1">
                    <a:lumMod val="85000"/>
                    <a:lumOff val="15000"/>
                  </a:schemeClr>
                </a:solidFill>
                <a:cs typeface="Arial" charset="0"/>
              </a:rPr>
              <a:t>      and one </a:t>
            </a:r>
            <a:r>
              <a:rPr lang="en-US" altLang="en-US" sz="2000" dirty="0">
                <a:solidFill>
                  <a:schemeClr val="tx1">
                    <a:lumMod val="85000"/>
                    <a:lumOff val="15000"/>
                  </a:schemeClr>
                </a:solidFill>
                <a:cs typeface="Arial" charset="0"/>
              </a:rPr>
              <a:t>to mark wind </a:t>
            </a:r>
            <a:r>
              <a:rPr lang="en-US" altLang="en-US" sz="2000" dirty="0" smtClean="0">
                <a:solidFill>
                  <a:schemeClr val="tx1">
                    <a:lumMod val="85000"/>
                    <a:lumOff val="15000"/>
                  </a:schemeClr>
                </a:solidFill>
                <a:cs typeface="Arial" charset="0"/>
              </a:rPr>
              <a:t>direction</a:t>
            </a:r>
          </a:p>
          <a:p>
            <a:pPr marL="0" indent="0">
              <a:spcBef>
                <a:spcPts val="600"/>
              </a:spcBef>
              <a:buClr>
                <a:srgbClr val="AF1E2D"/>
              </a:buClr>
              <a:buNone/>
            </a:pPr>
            <a:r>
              <a:rPr lang="en-US" altLang="en-US" sz="2000" dirty="0" smtClean="0">
                <a:solidFill>
                  <a:schemeClr val="tx1">
                    <a:lumMod val="85000"/>
                    <a:lumOff val="15000"/>
                  </a:schemeClr>
                </a:solidFill>
                <a:cs typeface="Arial" charset="0"/>
              </a:rPr>
              <a:t> </a:t>
            </a:r>
            <a:endParaRPr lang="en-US" altLang="en-US" sz="2000" dirty="0">
              <a:solidFill>
                <a:schemeClr val="tx1">
                  <a:lumMod val="85000"/>
                  <a:lumOff val="15000"/>
                </a:schemeClr>
              </a:solidFill>
              <a:cs typeface="Arial" charset="0"/>
            </a:endParaRPr>
          </a:p>
          <a:p>
            <a:pPr>
              <a:spcBef>
                <a:spcPts val="600"/>
              </a:spcBef>
              <a:buClr>
                <a:srgbClr val="AF1E2D"/>
              </a:buClr>
            </a:pPr>
            <a:r>
              <a:rPr lang="en-US" altLang="en-US" sz="2000" dirty="0">
                <a:solidFill>
                  <a:schemeClr val="tx1">
                    <a:lumMod val="85000"/>
                    <a:lumOff val="15000"/>
                  </a:schemeClr>
                </a:solidFill>
              </a:rPr>
              <a:t>Do not use loose objects such as </a:t>
            </a:r>
            <a:endParaRPr lang="en-US" altLang="en-US" sz="2000" dirty="0" smtClean="0">
              <a:solidFill>
                <a:schemeClr val="tx1">
                  <a:lumMod val="85000"/>
                  <a:lumOff val="15000"/>
                </a:schemeClr>
              </a:solidFill>
            </a:endParaRPr>
          </a:p>
          <a:p>
            <a:pPr marL="0" indent="0">
              <a:spcBef>
                <a:spcPts val="600"/>
              </a:spcBef>
              <a:buClr>
                <a:srgbClr val="AF1E2D"/>
              </a:buClr>
              <a:buNone/>
            </a:pPr>
            <a:r>
              <a:rPr lang="en-US" altLang="en-US" sz="2000" dirty="0">
                <a:solidFill>
                  <a:schemeClr val="tx1">
                    <a:lumMod val="85000"/>
                    <a:lumOff val="15000"/>
                  </a:schemeClr>
                </a:solidFill>
              </a:rPr>
              <a:t> </a:t>
            </a:r>
            <a:r>
              <a:rPr lang="en-US" altLang="en-US" sz="2000" dirty="0" smtClean="0">
                <a:solidFill>
                  <a:schemeClr val="tx1">
                    <a:lumMod val="85000"/>
                    <a:lumOff val="15000"/>
                  </a:schemeClr>
                </a:solidFill>
              </a:rPr>
              <a:t>     air </a:t>
            </a:r>
            <a:r>
              <a:rPr lang="en-US" altLang="en-US" sz="2000" dirty="0">
                <a:solidFill>
                  <a:schemeClr val="tx1">
                    <a:lumMod val="85000"/>
                    <a:lumOff val="15000"/>
                  </a:schemeClr>
                </a:solidFill>
              </a:rPr>
              <a:t>panels, sheets, fire coats </a:t>
            </a:r>
          </a:p>
          <a:p>
            <a:endParaRPr lang="en-US" sz="2000" dirty="0">
              <a:solidFill>
                <a:schemeClr val="tx1">
                  <a:lumMod val="85000"/>
                  <a:lumOff val="15000"/>
                </a:schemeClr>
              </a:solidFill>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3420573302"/>
              </p:ext>
            </p:extLst>
          </p:nvPr>
        </p:nvGraphicFramePr>
        <p:xfrm>
          <a:off x="7246883" y="1387265"/>
          <a:ext cx="3152775" cy="4612549"/>
        </p:xfrm>
        <a:graphic>
          <a:graphicData uri="http://schemas.openxmlformats.org/presentationml/2006/ole">
            <mc:AlternateContent xmlns:mc="http://schemas.openxmlformats.org/markup-compatibility/2006">
              <mc:Choice xmlns:v="urn:schemas-microsoft-com:vml" Requires="v">
                <p:oleObj spid="_x0000_s4117" name="Bitmap Image" r:id="rId3" imgW="3562146" imgH="5210399" progId="PBrush">
                  <p:embed/>
                </p:oleObj>
              </mc:Choice>
              <mc:Fallback>
                <p:oleObj name="Bitmap Image" r:id="rId3" imgW="3562146" imgH="5210399" progId="PBrush">
                  <p:embed/>
                  <p:pic>
                    <p:nvPicPr>
                      <p:cNvPr id="5"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46883" y="1387265"/>
                        <a:ext cx="3152775" cy="4612549"/>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278671840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dirty="0">
                <a:latin typeface="Century Gothic" panose="020B0502020202020204" pitchFamily="34" charset="0"/>
              </a:rPr>
              <a:t>Night Recommendations for </a:t>
            </a:r>
            <a:br>
              <a:rPr lang="en-US" altLang="en-US" dirty="0">
                <a:latin typeface="Century Gothic" panose="020B0502020202020204" pitchFamily="34" charset="0"/>
              </a:rPr>
            </a:br>
            <a:r>
              <a:rPr lang="en-US" altLang="en-US" dirty="0">
                <a:latin typeface="Century Gothic" panose="020B0502020202020204" pitchFamily="34" charset="0"/>
              </a:rPr>
              <a:t>Marking the </a:t>
            </a:r>
            <a:r>
              <a:rPr lang="en-US" altLang="en-US" dirty="0" smtClean="0">
                <a:latin typeface="Century Gothic" panose="020B0502020202020204" pitchFamily="34" charset="0"/>
              </a:rPr>
              <a:t>LZ</a:t>
            </a:r>
            <a:endParaRPr lang="en-US" dirty="0">
              <a:latin typeface="Century Gothic" panose="020B0502020202020204" pitchFamily="34" charset="0"/>
            </a:endParaRPr>
          </a:p>
        </p:txBody>
      </p:sp>
      <p:sp>
        <p:nvSpPr>
          <p:cNvPr id="3" name="Content Placeholder 2"/>
          <p:cNvSpPr>
            <a:spLocks noGrp="1"/>
          </p:cNvSpPr>
          <p:nvPr>
            <p:ph idx="1"/>
          </p:nvPr>
        </p:nvSpPr>
        <p:spPr/>
        <p:txBody>
          <a:bodyPr>
            <a:normAutofit/>
          </a:bodyPr>
          <a:lstStyle/>
          <a:p>
            <a:pPr>
              <a:spcBef>
                <a:spcPts val="600"/>
              </a:spcBef>
              <a:buClr>
                <a:srgbClr val="AF1E2D"/>
              </a:buClr>
            </a:pPr>
            <a:r>
              <a:rPr lang="en-US" altLang="en-US" sz="2800" dirty="0">
                <a:solidFill>
                  <a:schemeClr val="tx1">
                    <a:lumMod val="85000"/>
                    <a:lumOff val="15000"/>
                  </a:schemeClr>
                </a:solidFill>
                <a:latin typeface="Century Gothic" panose="020B0502020202020204" pitchFamily="34" charset="0"/>
              </a:rPr>
              <a:t>Lights instead of cones</a:t>
            </a:r>
          </a:p>
          <a:p>
            <a:pPr>
              <a:spcBef>
                <a:spcPts val="600"/>
              </a:spcBef>
              <a:buClr>
                <a:srgbClr val="AF1E2D"/>
              </a:buClr>
            </a:pPr>
            <a:endParaRPr lang="en-US" altLang="en-US" sz="2800" dirty="0" smtClean="0">
              <a:solidFill>
                <a:schemeClr val="tx1">
                  <a:lumMod val="85000"/>
                  <a:lumOff val="15000"/>
                </a:schemeClr>
              </a:solidFill>
              <a:latin typeface="Century Gothic" panose="020B0502020202020204" pitchFamily="34" charset="0"/>
            </a:endParaRPr>
          </a:p>
          <a:p>
            <a:pPr>
              <a:spcBef>
                <a:spcPts val="600"/>
              </a:spcBef>
              <a:buClr>
                <a:srgbClr val="AF1E2D"/>
              </a:buClr>
            </a:pPr>
            <a:r>
              <a:rPr lang="en-US" altLang="en-US" sz="2800" dirty="0" smtClean="0">
                <a:solidFill>
                  <a:schemeClr val="tx1">
                    <a:lumMod val="85000"/>
                    <a:lumOff val="15000"/>
                  </a:schemeClr>
                </a:solidFill>
                <a:latin typeface="Century Gothic" panose="020B0502020202020204" pitchFamily="34" charset="0"/>
              </a:rPr>
              <a:t>LZ </a:t>
            </a:r>
            <a:r>
              <a:rPr lang="en-US" altLang="en-US" sz="2800" dirty="0">
                <a:solidFill>
                  <a:schemeClr val="tx1">
                    <a:lumMod val="85000"/>
                    <a:lumOff val="15000"/>
                  </a:schemeClr>
                </a:solidFill>
                <a:latin typeface="Century Gothic" panose="020B0502020202020204" pitchFamily="34" charset="0"/>
              </a:rPr>
              <a:t>light kits are available</a:t>
            </a:r>
          </a:p>
          <a:p>
            <a:pPr>
              <a:spcBef>
                <a:spcPts val="600"/>
              </a:spcBef>
              <a:buClr>
                <a:srgbClr val="AF1E2D"/>
              </a:buClr>
            </a:pPr>
            <a:endParaRPr lang="en-US" altLang="en-US" sz="2800" dirty="0" smtClean="0">
              <a:solidFill>
                <a:schemeClr val="tx1">
                  <a:lumMod val="85000"/>
                  <a:lumOff val="15000"/>
                </a:schemeClr>
              </a:solidFill>
              <a:latin typeface="Century Gothic" panose="020B0502020202020204" pitchFamily="34" charset="0"/>
            </a:endParaRPr>
          </a:p>
          <a:p>
            <a:pPr>
              <a:spcBef>
                <a:spcPts val="600"/>
              </a:spcBef>
              <a:buClr>
                <a:srgbClr val="AF1E2D"/>
              </a:buClr>
            </a:pPr>
            <a:r>
              <a:rPr lang="en-US" altLang="en-US" sz="2800" dirty="0" smtClean="0">
                <a:solidFill>
                  <a:schemeClr val="tx1">
                    <a:lumMod val="85000"/>
                    <a:lumOff val="15000"/>
                  </a:schemeClr>
                </a:solidFill>
                <a:latin typeface="Century Gothic" panose="020B0502020202020204" pitchFamily="34" charset="0"/>
              </a:rPr>
              <a:t>Spotlights</a:t>
            </a:r>
            <a:endParaRPr lang="en-US" altLang="en-US" sz="2800" dirty="0">
              <a:solidFill>
                <a:schemeClr val="tx1">
                  <a:lumMod val="85000"/>
                  <a:lumOff val="15000"/>
                </a:schemeClr>
              </a:solidFill>
              <a:latin typeface="Century Gothic" panose="020B0502020202020204" pitchFamily="34" charset="0"/>
            </a:endParaRPr>
          </a:p>
          <a:p>
            <a:pPr>
              <a:spcBef>
                <a:spcPts val="600"/>
              </a:spcBef>
              <a:buClr>
                <a:srgbClr val="AF1E2D"/>
              </a:buClr>
            </a:pPr>
            <a:endParaRPr lang="en-US" altLang="en-US" sz="2800" dirty="0">
              <a:solidFill>
                <a:schemeClr val="tx1">
                  <a:lumMod val="85000"/>
                  <a:lumOff val="15000"/>
                </a:schemeClr>
              </a:solidFill>
              <a:latin typeface="Century Gothic" panose="020B0502020202020204" pitchFamily="34" charset="0"/>
            </a:endParaRPr>
          </a:p>
          <a:p>
            <a:pPr>
              <a:spcBef>
                <a:spcPts val="600"/>
              </a:spcBef>
              <a:buClr>
                <a:srgbClr val="AF1E2D"/>
              </a:buClr>
            </a:pPr>
            <a:r>
              <a:rPr lang="en-US" altLang="en-US" sz="2800" dirty="0" smtClean="0">
                <a:solidFill>
                  <a:schemeClr val="tx1">
                    <a:lumMod val="85000"/>
                    <a:lumOff val="15000"/>
                  </a:schemeClr>
                </a:solidFill>
                <a:latin typeface="Century Gothic" panose="020B0502020202020204" pitchFamily="34" charset="0"/>
              </a:rPr>
              <a:t>Vehicle </a:t>
            </a:r>
            <a:r>
              <a:rPr lang="en-US" altLang="en-US" sz="2800" dirty="0">
                <a:solidFill>
                  <a:schemeClr val="tx1">
                    <a:lumMod val="85000"/>
                    <a:lumOff val="15000"/>
                  </a:schemeClr>
                </a:solidFill>
                <a:latin typeface="Century Gothic" panose="020B0502020202020204" pitchFamily="34" charset="0"/>
              </a:rPr>
              <a:t>headlights</a:t>
            </a:r>
          </a:p>
          <a:p>
            <a:endParaRPr lang="en-US" sz="2000" dirty="0">
              <a:latin typeface="Century Gothic" panose="020B0502020202020204" pitchFamily="34" charset="0"/>
            </a:endParaRPr>
          </a:p>
        </p:txBody>
      </p:sp>
    </p:spTree>
    <p:extLst>
      <p:ext uri="{BB962C8B-B14F-4D97-AF65-F5344CB8AC3E}">
        <p14:creationId xmlns:p14="http://schemas.microsoft.com/office/powerpoint/2010/main" val="335667235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r>
              <a:rPr lang="en-US" altLang="en-US" dirty="0" smtClean="0">
                <a:latin typeface="Century Gothic" panose="020B0502020202020204" pitchFamily="34" charset="0"/>
              </a:rPr>
              <a:t>Spotlights, Floodlights &amp; </a:t>
            </a:r>
            <a:r>
              <a:rPr lang="en-US" altLang="en-US" dirty="0">
                <a:latin typeface="Century Gothic" panose="020B0502020202020204" pitchFamily="34" charset="0"/>
              </a:rPr>
              <a:t>Road </a:t>
            </a:r>
            <a:r>
              <a:rPr lang="en-US" altLang="en-US" dirty="0" smtClean="0">
                <a:latin typeface="Century Gothic" panose="020B0502020202020204" pitchFamily="34" charset="0"/>
              </a:rPr>
              <a:t>Flares</a:t>
            </a:r>
            <a:endParaRPr lang="en-US" dirty="0">
              <a:latin typeface="Century Gothic" panose="020B0502020202020204" pitchFamily="34" charset="0"/>
            </a:endParaRPr>
          </a:p>
        </p:txBody>
      </p:sp>
      <p:sp>
        <p:nvSpPr>
          <p:cNvPr id="3" name="Content Placeholder 2"/>
          <p:cNvSpPr>
            <a:spLocks noGrp="1"/>
          </p:cNvSpPr>
          <p:nvPr>
            <p:ph idx="1"/>
          </p:nvPr>
        </p:nvSpPr>
        <p:spPr/>
        <p:txBody>
          <a:bodyPr>
            <a:noAutofit/>
          </a:bodyPr>
          <a:lstStyle/>
          <a:p>
            <a:pPr>
              <a:spcBef>
                <a:spcPts val="600"/>
              </a:spcBef>
              <a:buClr>
                <a:srgbClr val="AF1E2D"/>
              </a:buClr>
            </a:pPr>
            <a:r>
              <a:rPr lang="en-US" altLang="en-US" sz="2400" dirty="0">
                <a:solidFill>
                  <a:schemeClr val="tx1">
                    <a:lumMod val="85000"/>
                    <a:lumOff val="15000"/>
                  </a:schemeClr>
                </a:solidFill>
              </a:rPr>
              <a:t>An excellent means of defining the LZ</a:t>
            </a:r>
          </a:p>
          <a:p>
            <a:pPr>
              <a:spcBef>
                <a:spcPts val="600"/>
              </a:spcBef>
              <a:buClr>
                <a:srgbClr val="AF1E2D"/>
              </a:buClr>
            </a:pPr>
            <a:r>
              <a:rPr lang="en-US" altLang="en-US" sz="2400" dirty="0">
                <a:solidFill>
                  <a:schemeClr val="tx1">
                    <a:lumMod val="85000"/>
                    <a:lumOff val="15000"/>
                  </a:schemeClr>
                </a:solidFill>
              </a:rPr>
              <a:t>Use caution to ensure all bright white lights are angled down so they will not affect the pilot’s night vision</a:t>
            </a:r>
          </a:p>
          <a:p>
            <a:pPr>
              <a:spcBef>
                <a:spcPts val="600"/>
              </a:spcBef>
              <a:buClr>
                <a:srgbClr val="AF1E2D"/>
              </a:buClr>
            </a:pPr>
            <a:r>
              <a:rPr lang="en-US" altLang="en-US" sz="2400" dirty="0">
                <a:solidFill>
                  <a:schemeClr val="tx1">
                    <a:lumMod val="85000"/>
                    <a:lumOff val="15000"/>
                  </a:schemeClr>
                </a:solidFill>
              </a:rPr>
              <a:t>Red flashers and strobes are an effective means of </a:t>
            </a:r>
            <a:br>
              <a:rPr lang="en-US" altLang="en-US" sz="2400" dirty="0">
                <a:solidFill>
                  <a:schemeClr val="tx1">
                    <a:lumMod val="85000"/>
                    <a:lumOff val="15000"/>
                  </a:schemeClr>
                </a:solidFill>
              </a:rPr>
            </a:br>
            <a:r>
              <a:rPr lang="en-US" altLang="en-US" sz="2400" dirty="0">
                <a:solidFill>
                  <a:schemeClr val="tx1">
                    <a:lumMod val="85000"/>
                    <a:lumOff val="15000"/>
                  </a:schemeClr>
                </a:solidFill>
              </a:rPr>
              <a:t>identifying the LZ </a:t>
            </a:r>
          </a:p>
          <a:p>
            <a:pPr>
              <a:spcBef>
                <a:spcPts val="600"/>
              </a:spcBef>
              <a:buClr>
                <a:srgbClr val="AF1E2D"/>
              </a:buClr>
            </a:pPr>
            <a:r>
              <a:rPr lang="en-US" altLang="en-US" sz="2400" dirty="0" smtClean="0">
                <a:solidFill>
                  <a:schemeClr val="tx1">
                    <a:lumMod val="85000"/>
                    <a:lumOff val="15000"/>
                  </a:schemeClr>
                </a:solidFill>
              </a:rPr>
              <a:t>Road Flares are commonly </a:t>
            </a:r>
            <a:r>
              <a:rPr lang="en-US" altLang="en-US" sz="2400" dirty="0">
                <a:solidFill>
                  <a:schemeClr val="tx1">
                    <a:lumMod val="85000"/>
                    <a:lumOff val="15000"/>
                  </a:schemeClr>
                </a:solidFill>
              </a:rPr>
              <a:t>used, very effective, easily seen from the air</a:t>
            </a:r>
          </a:p>
          <a:p>
            <a:pPr lvl="1">
              <a:spcBef>
                <a:spcPts val="600"/>
              </a:spcBef>
              <a:buClr>
                <a:srgbClr val="AF1E2D"/>
              </a:buClr>
            </a:pPr>
            <a:r>
              <a:rPr lang="en-US" altLang="en-US" sz="2000" b="1" dirty="0">
                <a:solidFill>
                  <a:srgbClr val="AF1E2D"/>
                </a:solidFill>
              </a:rPr>
              <a:t>CAUTION</a:t>
            </a:r>
            <a:r>
              <a:rPr lang="en-US" altLang="en-US" sz="2000" dirty="0">
                <a:solidFill>
                  <a:schemeClr val="tx1">
                    <a:lumMod val="85000"/>
                    <a:lumOff val="15000"/>
                  </a:schemeClr>
                </a:solidFill>
              </a:rPr>
              <a:t>:  Road flares are a source of ignition and can blow away in rotor wash</a:t>
            </a:r>
          </a:p>
          <a:p>
            <a:pPr>
              <a:spcBef>
                <a:spcPts val="600"/>
              </a:spcBef>
              <a:buClr>
                <a:srgbClr val="AF1E2D"/>
              </a:buClr>
            </a:pPr>
            <a:r>
              <a:rPr lang="en-US" altLang="en-US" sz="2400" dirty="0">
                <a:solidFill>
                  <a:schemeClr val="tx1">
                    <a:lumMod val="85000"/>
                    <a:lumOff val="15000"/>
                  </a:schemeClr>
                </a:solidFill>
              </a:rPr>
              <a:t>Other light sources can be used if </a:t>
            </a:r>
            <a:r>
              <a:rPr lang="en-US" altLang="en-US" sz="2400" dirty="0" smtClean="0">
                <a:solidFill>
                  <a:schemeClr val="tx1">
                    <a:lumMod val="85000"/>
                    <a:lumOff val="15000"/>
                  </a:schemeClr>
                </a:solidFill>
              </a:rPr>
              <a:t>available</a:t>
            </a:r>
            <a:endParaRPr lang="en-US" altLang="en-US" sz="2000" dirty="0">
              <a:solidFill>
                <a:schemeClr val="tx1">
                  <a:lumMod val="85000"/>
                  <a:lumOff val="15000"/>
                </a:schemeClr>
              </a:solidFill>
            </a:endParaRPr>
          </a:p>
        </p:txBody>
      </p:sp>
    </p:spTree>
    <p:extLst>
      <p:ext uri="{BB962C8B-B14F-4D97-AF65-F5344CB8AC3E}">
        <p14:creationId xmlns:p14="http://schemas.microsoft.com/office/powerpoint/2010/main" val="282999416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ACCT summit logo wState"/>
          <p:cNvPicPr>
            <a:picLocks noChangeAspect="1" noChangeArrowheads="1"/>
          </p:cNvPicPr>
          <p:nvPr/>
        </p:nvPicPr>
        <p:blipFill>
          <a:blip r:embed="rId2">
            <a:extLst>
              <a:ext uri="{28A0092B-C50C-407E-A947-70E740481C1C}">
                <a14:useLocalDpi xmlns:a14="http://schemas.microsoft.com/office/drawing/2010/main" val="0"/>
              </a:ext>
            </a:extLst>
          </a:blip>
          <a:srcRect l="12447" t="12437" r="12662" b="18871"/>
          <a:stretch>
            <a:fillRect/>
          </a:stretch>
        </p:blipFill>
        <p:spPr bwMode="auto">
          <a:xfrm>
            <a:off x="3462740" y="0"/>
            <a:ext cx="5268035" cy="4807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639057" y="4940488"/>
            <a:ext cx="8915399" cy="1406383"/>
          </a:xfrm>
        </p:spPr>
        <p:txBody>
          <a:bodyPr>
            <a:normAutofit/>
          </a:bodyPr>
          <a:lstStyle/>
          <a:p>
            <a:pPr algn="ctr"/>
            <a:r>
              <a:rPr lang="en-US" dirty="0" smtClean="0">
                <a:solidFill>
                  <a:srgbClr val="C00000"/>
                </a:solidFill>
              </a:rPr>
              <a:t>CRITERIA FOR FLIGHT</a:t>
            </a:r>
            <a:endParaRPr lang="en-US" dirty="0">
              <a:solidFill>
                <a:srgbClr val="C00000"/>
              </a:solidFill>
            </a:endParaRPr>
          </a:p>
        </p:txBody>
      </p:sp>
    </p:spTree>
    <p:extLst>
      <p:ext uri="{BB962C8B-B14F-4D97-AF65-F5344CB8AC3E}">
        <p14:creationId xmlns:p14="http://schemas.microsoft.com/office/powerpoint/2010/main" val="129044250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dirty="0" smtClean="0">
                <a:latin typeface="Century Gothic" panose="020B0502020202020204" pitchFamily="34" charset="0"/>
              </a:rPr>
              <a:t>Lighting Considerations </a:t>
            </a:r>
            <a:br>
              <a:rPr lang="en-US" altLang="en-US" dirty="0" smtClean="0">
                <a:latin typeface="Century Gothic" panose="020B0502020202020204" pitchFamily="34" charset="0"/>
              </a:rPr>
            </a:br>
            <a:r>
              <a:rPr lang="en-US" altLang="en-US" dirty="0" smtClean="0">
                <a:latin typeface="Century Gothic" panose="020B0502020202020204" pitchFamily="34" charset="0"/>
              </a:rPr>
              <a:t>During NVG Operations</a:t>
            </a:r>
            <a:endParaRPr lang="en-US" dirty="0">
              <a:latin typeface="Century Gothic" panose="020B0502020202020204" pitchFamily="34" charset="0"/>
            </a:endParaRPr>
          </a:p>
        </p:txBody>
      </p:sp>
      <p:sp>
        <p:nvSpPr>
          <p:cNvPr id="3" name="Content Placeholder 2"/>
          <p:cNvSpPr>
            <a:spLocks noGrp="1"/>
          </p:cNvSpPr>
          <p:nvPr>
            <p:ph idx="1"/>
          </p:nvPr>
        </p:nvSpPr>
        <p:spPr/>
        <p:txBody>
          <a:bodyPr>
            <a:normAutofit lnSpcReduction="10000"/>
          </a:bodyPr>
          <a:lstStyle/>
          <a:p>
            <a:r>
              <a:rPr lang="en-US" sz="2400" dirty="0">
                <a:solidFill>
                  <a:schemeClr val="tx1">
                    <a:lumMod val="85000"/>
                    <a:lumOff val="15000"/>
                  </a:schemeClr>
                </a:solidFill>
              </a:rPr>
              <a:t>Use </a:t>
            </a:r>
            <a:r>
              <a:rPr lang="en-US" sz="2400" dirty="0" smtClean="0">
                <a:solidFill>
                  <a:schemeClr val="tx1">
                    <a:lumMod val="85000"/>
                    <a:lumOff val="15000"/>
                  </a:schemeClr>
                </a:solidFill>
              </a:rPr>
              <a:t>red or blue </a:t>
            </a:r>
            <a:r>
              <a:rPr lang="en-US" sz="2400" dirty="0">
                <a:solidFill>
                  <a:schemeClr val="tx1">
                    <a:lumMod val="85000"/>
                    <a:lumOff val="15000"/>
                  </a:schemeClr>
                </a:solidFill>
              </a:rPr>
              <a:t>lighting to identify </a:t>
            </a:r>
            <a:r>
              <a:rPr lang="en-US" sz="2400" dirty="0" smtClean="0">
                <a:solidFill>
                  <a:schemeClr val="tx1">
                    <a:lumMod val="85000"/>
                    <a:lumOff val="15000"/>
                  </a:schemeClr>
                </a:solidFill>
              </a:rPr>
              <a:t>LZ, avoiding white lights and spotlights</a:t>
            </a:r>
            <a:endParaRPr lang="en-US" sz="2400" dirty="0">
              <a:solidFill>
                <a:schemeClr val="tx1">
                  <a:lumMod val="85000"/>
                  <a:lumOff val="15000"/>
                </a:schemeClr>
              </a:solidFill>
            </a:endParaRPr>
          </a:p>
          <a:p>
            <a:r>
              <a:rPr lang="en-US" sz="2400" dirty="0">
                <a:solidFill>
                  <a:schemeClr val="tx1">
                    <a:lumMod val="85000"/>
                    <a:lumOff val="15000"/>
                  </a:schemeClr>
                </a:solidFill>
              </a:rPr>
              <a:t>Reduce lighting for helicopter  approach/</a:t>
            </a:r>
            <a:br>
              <a:rPr lang="en-US" sz="2400" dirty="0">
                <a:solidFill>
                  <a:schemeClr val="tx1">
                    <a:lumMod val="85000"/>
                    <a:lumOff val="15000"/>
                  </a:schemeClr>
                </a:solidFill>
              </a:rPr>
            </a:br>
            <a:r>
              <a:rPr lang="en-US" sz="2400" dirty="0" smtClean="0">
                <a:solidFill>
                  <a:schemeClr val="tx1">
                    <a:lumMod val="85000"/>
                    <a:lumOff val="15000"/>
                  </a:schemeClr>
                </a:solidFill>
              </a:rPr>
              <a:t>landing</a:t>
            </a:r>
            <a:endParaRPr lang="en-US" sz="2400" dirty="0">
              <a:solidFill>
                <a:schemeClr val="tx1">
                  <a:lumMod val="85000"/>
                  <a:lumOff val="15000"/>
                </a:schemeClr>
              </a:solidFill>
            </a:endParaRPr>
          </a:p>
          <a:p>
            <a:r>
              <a:rPr lang="en-US" sz="2400" dirty="0">
                <a:solidFill>
                  <a:schemeClr val="tx1">
                    <a:lumMod val="85000"/>
                    <a:lumOff val="15000"/>
                  </a:schemeClr>
                </a:solidFill>
              </a:rPr>
              <a:t>Bright lights in landing area will impair the pilot more than help once the LZ is identified</a:t>
            </a:r>
          </a:p>
          <a:p>
            <a:r>
              <a:rPr lang="en-US" sz="2400" dirty="0">
                <a:solidFill>
                  <a:schemeClr val="tx1">
                    <a:lumMod val="85000"/>
                    <a:lumOff val="15000"/>
                  </a:schemeClr>
                </a:solidFill>
              </a:rPr>
              <a:t>Chemical lights work well for NVGs</a:t>
            </a:r>
          </a:p>
          <a:p>
            <a:r>
              <a:rPr lang="en-US" sz="2400" dirty="0">
                <a:solidFill>
                  <a:schemeClr val="tx1">
                    <a:lumMod val="85000"/>
                    <a:lumOff val="15000"/>
                  </a:schemeClr>
                </a:solidFill>
              </a:rPr>
              <a:t>GEN 4 NVG’s are </a:t>
            </a:r>
            <a:r>
              <a:rPr lang="en-US" sz="2400" dirty="0" err="1">
                <a:solidFill>
                  <a:schemeClr val="tx1">
                    <a:lumMod val="85000"/>
                    <a:lumOff val="15000"/>
                  </a:schemeClr>
                </a:solidFill>
              </a:rPr>
              <a:t>autogated</a:t>
            </a:r>
            <a:r>
              <a:rPr lang="en-US" sz="2400" dirty="0">
                <a:solidFill>
                  <a:schemeClr val="tx1">
                    <a:lumMod val="85000"/>
                    <a:lumOff val="15000"/>
                  </a:schemeClr>
                </a:solidFill>
              </a:rPr>
              <a:t> and “throttle” in response to bright/blinking lights reducing resolution &amp;  clarity</a:t>
            </a:r>
          </a:p>
        </p:txBody>
      </p:sp>
    </p:spTree>
    <p:extLst>
      <p:ext uri="{BB962C8B-B14F-4D97-AF65-F5344CB8AC3E}">
        <p14:creationId xmlns:p14="http://schemas.microsoft.com/office/powerpoint/2010/main" val="254816425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0" y="97538"/>
            <a:ext cx="9144000" cy="6608063"/>
          </a:xfrm>
          <a:prstGeom prst="rect">
            <a:avLst/>
          </a:prstGeom>
        </p:spPr>
      </p:pic>
      <p:pic>
        <p:nvPicPr>
          <p:cNvPr id="4" name="AE97 LZ NVG Video.wmv">
            <a:hlinkClick r:id="" action="ppaction://media"/>
          </p:cNvPr>
          <p:cNvPicPr>
            <a:picLocks noChangeAspect="1"/>
          </p:cNvPicPr>
          <p:nvPr>
            <a:videoFile r:link="rId1"/>
            <p:extLst>
              <p:ext uri="{DAA4B4D4-6D71-4841-9C94-3DE7FCFB9230}">
                <p14:media xmlns:p14="http://schemas.microsoft.com/office/powerpoint/2010/main" r:embed="rId2">
                  <p14:trim st="7844" end="3935"/>
                </p14:media>
              </p:ext>
            </p:extLst>
          </p:nvPr>
        </p:nvPicPr>
        <p:blipFill>
          <a:blip r:embed="rId5"/>
          <a:stretch>
            <a:fillRect/>
          </a:stretch>
        </p:blipFill>
        <p:spPr>
          <a:xfrm>
            <a:off x="1981200" y="1705386"/>
            <a:ext cx="8229601" cy="4695414"/>
          </a:xfrm>
          <a:prstGeom prst="rect">
            <a:avLst/>
          </a:prstGeom>
        </p:spPr>
      </p:pic>
      <p:sp>
        <p:nvSpPr>
          <p:cNvPr id="5" name="Rectangle 2"/>
          <p:cNvSpPr txBox="1">
            <a:spLocks noChangeArrowheads="1"/>
          </p:cNvSpPr>
          <p:nvPr/>
        </p:nvSpPr>
        <p:spPr>
          <a:xfrm>
            <a:off x="1981200" y="1009650"/>
            <a:ext cx="8229600" cy="97155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3600" dirty="0">
                <a:solidFill>
                  <a:schemeClr val="tx1">
                    <a:lumMod val="85000"/>
                    <a:lumOff val="15000"/>
                  </a:schemeClr>
                </a:solidFill>
                <a:latin typeface="Century Gothic" panose="020B0502020202020204" pitchFamily="34" charset="0"/>
              </a:rPr>
              <a:t>NVG Throttling</a:t>
            </a:r>
          </a:p>
        </p:txBody>
      </p:sp>
      <p:sp>
        <p:nvSpPr>
          <p:cNvPr id="3" name="Rectangle 2"/>
          <p:cNvSpPr/>
          <p:nvPr/>
        </p:nvSpPr>
        <p:spPr>
          <a:xfrm>
            <a:off x="1713186" y="94593"/>
            <a:ext cx="1828800" cy="915057"/>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9727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7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4400" dirty="0" smtClean="0"/>
              <a:t>Drones</a:t>
            </a:r>
            <a:r>
              <a:rPr lang="en-US" sz="4400" dirty="0"/>
              <a:t/>
            </a:r>
            <a:br>
              <a:rPr lang="en-US" sz="4400" dirty="0"/>
            </a:br>
            <a:endParaRPr lang="en-US" sz="4400" dirty="0"/>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47084" t="20358" r="9584" b="28923"/>
          <a:stretch/>
        </p:blipFill>
        <p:spPr>
          <a:xfrm>
            <a:off x="3910203" y="2088107"/>
            <a:ext cx="6076541" cy="3998793"/>
          </a:xfrm>
          <a:prstGeom prst="rect">
            <a:avLst/>
          </a:prstGeom>
        </p:spPr>
      </p:pic>
    </p:spTree>
    <p:extLst>
      <p:ext uri="{BB962C8B-B14F-4D97-AF65-F5344CB8AC3E}">
        <p14:creationId xmlns:p14="http://schemas.microsoft.com/office/powerpoint/2010/main" val="179014375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Drones </a:t>
            </a:r>
            <a:r>
              <a:rPr lang="en-US" dirty="0" smtClean="0"/>
              <a:t>– Four </a:t>
            </a:r>
            <a:r>
              <a:rPr lang="en-US" dirty="0"/>
              <a:t>Key Points to Consider</a:t>
            </a:r>
            <a:br>
              <a:rPr lang="en-US" dirty="0"/>
            </a:br>
            <a:endParaRPr lang="en-US" dirty="0"/>
          </a:p>
        </p:txBody>
      </p:sp>
      <p:sp>
        <p:nvSpPr>
          <p:cNvPr id="3" name="Content Placeholder 2"/>
          <p:cNvSpPr>
            <a:spLocks noGrp="1"/>
          </p:cNvSpPr>
          <p:nvPr>
            <p:ph idx="1"/>
          </p:nvPr>
        </p:nvSpPr>
        <p:spPr>
          <a:xfrm>
            <a:off x="2589212" y="1632040"/>
            <a:ext cx="8915400" cy="4277436"/>
          </a:xfrm>
        </p:spPr>
        <p:txBody>
          <a:bodyPr>
            <a:noAutofit/>
          </a:bodyPr>
          <a:lstStyle/>
          <a:p>
            <a:pPr marL="0" indent="0">
              <a:buNone/>
            </a:pPr>
            <a:r>
              <a:rPr lang="en-US" sz="2400" b="1" dirty="0"/>
              <a:t>ASSESS</a:t>
            </a:r>
          </a:p>
          <a:p>
            <a:r>
              <a:rPr lang="en-US" sz="2400" dirty="0"/>
              <a:t>In addition to assessing scene safety around the perimeter, a 3-dimensional approach should be taken, ensuring that the area above the scene is safe as well. </a:t>
            </a:r>
            <a:r>
              <a:rPr lang="en-US" sz="2400" dirty="0" smtClean="0"/>
              <a:t> A </a:t>
            </a:r>
            <a:r>
              <a:rPr lang="en-US" sz="2400" dirty="0"/>
              <a:t>standard assessment includes a review of wires and other obstacles in and around an LZ, as well as drones.</a:t>
            </a:r>
          </a:p>
          <a:p>
            <a:pPr marL="0" indent="0">
              <a:buNone/>
            </a:pPr>
            <a:r>
              <a:rPr lang="en-US" sz="2400" b="1" dirty="0"/>
              <a:t>COMMUNICATE</a:t>
            </a:r>
          </a:p>
          <a:p>
            <a:r>
              <a:rPr lang="en-US" sz="2400" dirty="0"/>
              <a:t>Do not assume that the pilot has a visual on the drone. Maintain open communications with the pilot via radio so that you can report drone sightings as soon as possible to maximize reaction time, even if the drone is stationary</a:t>
            </a:r>
            <a:r>
              <a:rPr lang="en-US" sz="2400" dirty="0" smtClean="0"/>
              <a:t>.</a:t>
            </a:r>
            <a:endParaRPr lang="en-US" sz="2400" dirty="0"/>
          </a:p>
        </p:txBody>
      </p:sp>
    </p:spTree>
    <p:extLst>
      <p:ext uri="{BB962C8B-B14F-4D97-AF65-F5344CB8AC3E}">
        <p14:creationId xmlns:p14="http://schemas.microsoft.com/office/powerpoint/2010/main" val="104780001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t>Drones </a:t>
            </a:r>
            <a:r>
              <a:rPr lang="en-US" dirty="0" smtClean="0"/>
              <a:t>– Four </a:t>
            </a:r>
            <a:r>
              <a:rPr lang="en-US" dirty="0"/>
              <a:t>Key Points to </a:t>
            </a:r>
            <a:r>
              <a:rPr lang="en-US" dirty="0" smtClean="0"/>
              <a:t>Consider  (Continued)</a:t>
            </a:r>
            <a:r>
              <a:rPr lang="en-US" dirty="0"/>
              <a:t/>
            </a:r>
            <a:br>
              <a:rPr lang="en-US" dirty="0"/>
            </a:br>
            <a:endParaRPr lang="en-US" dirty="0"/>
          </a:p>
        </p:txBody>
      </p:sp>
      <p:sp>
        <p:nvSpPr>
          <p:cNvPr id="3" name="Content Placeholder 2"/>
          <p:cNvSpPr>
            <a:spLocks noGrp="1"/>
          </p:cNvSpPr>
          <p:nvPr>
            <p:ph idx="1"/>
          </p:nvPr>
        </p:nvSpPr>
        <p:spPr>
          <a:xfrm>
            <a:off x="2541712" y="2130803"/>
            <a:ext cx="8915400" cy="4277436"/>
          </a:xfrm>
        </p:spPr>
        <p:txBody>
          <a:bodyPr>
            <a:noAutofit/>
          </a:bodyPr>
          <a:lstStyle/>
          <a:p>
            <a:pPr marL="0" indent="0">
              <a:buNone/>
            </a:pPr>
            <a:r>
              <a:rPr lang="en-US" sz="2400" b="1" dirty="0"/>
              <a:t>IDENTIFY</a:t>
            </a:r>
          </a:p>
          <a:p>
            <a:r>
              <a:rPr lang="en-US" sz="2400" dirty="0"/>
              <a:t>Identify the drone operator if possible and engage </a:t>
            </a:r>
            <a:r>
              <a:rPr lang="en-US" sz="2400" dirty="0" smtClean="0"/>
              <a:t>them.  Inform </a:t>
            </a:r>
            <a:r>
              <a:rPr lang="en-US" sz="2400" dirty="0"/>
              <a:t>them of the boundaries and the requirement to communicate their intent to operate a drone prior to doing so.</a:t>
            </a:r>
          </a:p>
          <a:p>
            <a:pPr marL="0" indent="0">
              <a:buNone/>
            </a:pPr>
            <a:r>
              <a:rPr lang="en-US" sz="2400" b="1" dirty="0"/>
              <a:t>LAND</a:t>
            </a:r>
          </a:p>
          <a:p>
            <a:r>
              <a:rPr lang="en-US" sz="2400" dirty="0"/>
              <a:t>When in doubt, have the operator </a:t>
            </a:r>
            <a:r>
              <a:rPr lang="en-US" sz="2400" b="1" dirty="0"/>
              <a:t>LAND THE DRONE</a:t>
            </a:r>
            <a:r>
              <a:rPr lang="en-US" sz="2400" dirty="0"/>
              <a:t>.  </a:t>
            </a:r>
            <a:r>
              <a:rPr lang="en-US" sz="2400" dirty="0" smtClean="0"/>
              <a:t>    It </a:t>
            </a:r>
            <a:r>
              <a:rPr lang="en-US" sz="2400" dirty="0"/>
              <a:t>is always better to err on the side of caution. </a:t>
            </a:r>
            <a:r>
              <a:rPr lang="en-US" sz="2400" dirty="0" smtClean="0"/>
              <a:t>              </a:t>
            </a:r>
            <a:r>
              <a:rPr lang="en-US" sz="2400" dirty="0" smtClean="0">
                <a:solidFill>
                  <a:srgbClr val="FF0000"/>
                </a:solidFill>
              </a:rPr>
              <a:t>No </a:t>
            </a:r>
            <a:r>
              <a:rPr lang="en-US" sz="2400" dirty="0">
                <a:solidFill>
                  <a:srgbClr val="FF0000"/>
                </a:solidFill>
              </a:rPr>
              <a:t>video footage is worth the potential risk of an avoidable incident.</a:t>
            </a:r>
          </a:p>
          <a:p>
            <a:endParaRPr lang="en-US" sz="1200" dirty="0"/>
          </a:p>
        </p:txBody>
      </p:sp>
    </p:spTree>
    <p:extLst>
      <p:ext uri="{BB962C8B-B14F-4D97-AF65-F5344CB8AC3E}">
        <p14:creationId xmlns:p14="http://schemas.microsoft.com/office/powerpoint/2010/main" val="71339728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dirty="0"/>
              <a:t>Keys to Eliminating Obstacles</a:t>
            </a:r>
            <a:br>
              <a:rPr lang="en-US" sz="4400" dirty="0"/>
            </a:br>
            <a:endParaRPr lang="en-US" sz="4400" dirty="0"/>
          </a:p>
        </p:txBody>
      </p:sp>
      <p:sp>
        <p:nvSpPr>
          <p:cNvPr id="3" name="Content Placeholder 2"/>
          <p:cNvSpPr>
            <a:spLocks noGrp="1"/>
          </p:cNvSpPr>
          <p:nvPr>
            <p:ph idx="1"/>
          </p:nvPr>
        </p:nvSpPr>
        <p:spPr>
          <a:xfrm>
            <a:off x="2553586" y="1717963"/>
            <a:ext cx="8915400" cy="3777622"/>
          </a:xfrm>
        </p:spPr>
        <p:txBody>
          <a:bodyPr/>
          <a:lstStyle/>
          <a:p>
            <a:r>
              <a:rPr lang="en-US" sz="2400" dirty="0"/>
              <a:t>A thorough “3 dimensional” check of the landing area</a:t>
            </a:r>
          </a:p>
          <a:p>
            <a:pPr lvl="1"/>
            <a:r>
              <a:rPr lang="en-US" sz="2400" dirty="0"/>
              <a:t>Look above and around the LZ to ensure it is clear for the helicopter </a:t>
            </a:r>
          </a:p>
          <a:p>
            <a:r>
              <a:rPr lang="en-US" sz="2400" dirty="0"/>
              <a:t>Obstructions should be marked or avoided </a:t>
            </a:r>
          </a:p>
          <a:p>
            <a:r>
              <a:rPr lang="en-US" sz="2400" dirty="0"/>
              <a:t>The least obvious obstruction may be the most dangerous</a:t>
            </a:r>
          </a:p>
          <a:p>
            <a:r>
              <a:rPr lang="en-US" sz="2400" dirty="0"/>
              <a:t>Ensure the pilot is aware of all potential obstacles</a:t>
            </a:r>
          </a:p>
          <a:p>
            <a:r>
              <a:rPr lang="en-US" sz="2400" dirty="0"/>
              <a:t>If there is ANY question, pick a new LZ</a:t>
            </a:r>
          </a:p>
          <a:p>
            <a:endParaRPr lang="en-US" dirty="0"/>
          </a:p>
        </p:txBody>
      </p:sp>
    </p:spTree>
    <p:extLst>
      <p:ext uri="{BB962C8B-B14F-4D97-AF65-F5344CB8AC3E}">
        <p14:creationId xmlns:p14="http://schemas.microsoft.com/office/powerpoint/2010/main" val="330004346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Remove and/or Secure </a:t>
            </a:r>
            <a:r>
              <a:rPr lang="en-US" dirty="0" smtClean="0"/>
              <a:t>all </a:t>
            </a:r>
            <a:r>
              <a:rPr lang="en-US" dirty="0"/>
              <a:t>Loose Objects from the LZ</a:t>
            </a:r>
          </a:p>
        </p:txBody>
      </p:sp>
      <p:sp>
        <p:nvSpPr>
          <p:cNvPr id="3" name="Content Placeholder 2"/>
          <p:cNvSpPr>
            <a:spLocks noGrp="1"/>
          </p:cNvSpPr>
          <p:nvPr>
            <p:ph idx="1"/>
          </p:nvPr>
        </p:nvSpPr>
        <p:spPr>
          <a:xfrm>
            <a:off x="2589212" y="2133600"/>
            <a:ext cx="8915400" cy="4151586"/>
          </a:xfrm>
        </p:spPr>
        <p:txBody>
          <a:bodyPr>
            <a:normAutofit/>
          </a:bodyPr>
          <a:lstStyle/>
          <a:p>
            <a:r>
              <a:rPr lang="en-US" sz="2400" dirty="0" smtClean="0"/>
              <a:t>Trash/Debris</a:t>
            </a:r>
          </a:p>
          <a:p>
            <a:r>
              <a:rPr lang="en-US" sz="2400" dirty="0" smtClean="0"/>
              <a:t>Equipment/Tools</a:t>
            </a:r>
            <a:endParaRPr lang="en-US" sz="2400" dirty="0"/>
          </a:p>
          <a:p>
            <a:r>
              <a:rPr lang="en-US" sz="2400" dirty="0" smtClean="0"/>
              <a:t>Mailboxes</a:t>
            </a:r>
            <a:endParaRPr lang="en-US" sz="2400" dirty="0"/>
          </a:p>
          <a:p>
            <a:r>
              <a:rPr lang="en-US" sz="2400" dirty="0" smtClean="0"/>
              <a:t>Vehicles/Vehicle </a:t>
            </a:r>
            <a:r>
              <a:rPr lang="en-US" sz="2400" dirty="0"/>
              <a:t>Doors</a:t>
            </a:r>
          </a:p>
          <a:p>
            <a:r>
              <a:rPr lang="en-US" sz="2400" dirty="0" smtClean="0"/>
              <a:t>Farm Animals/Pets</a:t>
            </a:r>
          </a:p>
          <a:p>
            <a:r>
              <a:rPr lang="en-US" sz="2400" dirty="0" smtClean="0"/>
              <a:t>Loose Tarps </a:t>
            </a:r>
          </a:p>
          <a:p>
            <a:r>
              <a:rPr lang="en-US" sz="2400" dirty="0" smtClean="0"/>
              <a:t>Open or unlatched Dumpsters</a:t>
            </a:r>
            <a:endParaRPr lang="en-US" sz="2400" dirty="0"/>
          </a:p>
        </p:txBody>
      </p:sp>
    </p:spTree>
    <p:extLst>
      <p:ext uri="{BB962C8B-B14F-4D97-AF65-F5344CB8AC3E}">
        <p14:creationId xmlns:p14="http://schemas.microsoft.com/office/powerpoint/2010/main" val="18394506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dirty="0"/>
              <a:t>Rotor Wash</a:t>
            </a:r>
            <a:br>
              <a:rPr lang="en-US" sz="4400" dirty="0"/>
            </a:br>
            <a:endParaRPr lang="en-US" sz="4400" dirty="0"/>
          </a:p>
        </p:txBody>
      </p:sp>
      <p:sp>
        <p:nvSpPr>
          <p:cNvPr id="3" name="Content Placeholder 2"/>
          <p:cNvSpPr>
            <a:spLocks noGrp="1"/>
          </p:cNvSpPr>
          <p:nvPr>
            <p:ph idx="1"/>
          </p:nvPr>
        </p:nvSpPr>
        <p:spPr>
          <a:xfrm>
            <a:off x="2565461" y="2094320"/>
            <a:ext cx="8915400" cy="3777622"/>
          </a:xfrm>
        </p:spPr>
        <p:txBody>
          <a:bodyPr/>
          <a:lstStyle/>
          <a:p>
            <a:r>
              <a:rPr lang="en-US" sz="2400" dirty="0"/>
              <a:t>Rotor wash can be </a:t>
            </a:r>
            <a:endParaRPr lang="en-US" sz="2400" dirty="0" smtClean="0"/>
          </a:p>
          <a:p>
            <a:pPr marL="0" indent="0">
              <a:buNone/>
            </a:pPr>
            <a:r>
              <a:rPr lang="en-US" sz="2400" dirty="0"/>
              <a:t> </a:t>
            </a:r>
            <a:r>
              <a:rPr lang="en-US" sz="2400" dirty="0" smtClean="0"/>
              <a:t>    very </a:t>
            </a:r>
            <a:r>
              <a:rPr lang="en-US" sz="2400" dirty="0"/>
              <a:t>strong</a:t>
            </a:r>
            <a:r>
              <a:rPr lang="en-US" sz="2400" dirty="0" smtClean="0"/>
              <a:t>!</a:t>
            </a:r>
          </a:p>
          <a:p>
            <a:pPr marL="0" indent="0">
              <a:buNone/>
            </a:pPr>
            <a:endParaRPr lang="en-US" sz="2400" dirty="0"/>
          </a:p>
          <a:p>
            <a:r>
              <a:rPr lang="en-US" sz="2400" dirty="0"/>
              <a:t>A fully loaded helicopter </a:t>
            </a:r>
            <a:endParaRPr lang="en-US" sz="2400" dirty="0" smtClean="0"/>
          </a:p>
          <a:p>
            <a:pPr marL="0" indent="0">
              <a:buNone/>
            </a:pPr>
            <a:r>
              <a:rPr lang="en-US" sz="2400" dirty="0"/>
              <a:t> </a:t>
            </a:r>
            <a:r>
              <a:rPr lang="en-US" sz="2400" dirty="0" smtClean="0"/>
              <a:t>   can </a:t>
            </a:r>
            <a:r>
              <a:rPr lang="en-US" sz="2400" dirty="0"/>
              <a:t>create </a:t>
            </a:r>
            <a:r>
              <a:rPr lang="en-US" sz="2400" dirty="0">
                <a:solidFill>
                  <a:srgbClr val="FF0000"/>
                </a:solidFill>
              </a:rPr>
              <a:t>GALE</a:t>
            </a:r>
            <a:r>
              <a:rPr lang="en-US" sz="2400" dirty="0"/>
              <a:t> and </a:t>
            </a:r>
            <a:endParaRPr lang="en-US" sz="2400" dirty="0" smtClean="0"/>
          </a:p>
          <a:p>
            <a:pPr marL="0" indent="0">
              <a:buNone/>
            </a:pPr>
            <a:r>
              <a:rPr lang="en-US" sz="2400" dirty="0"/>
              <a:t> </a:t>
            </a:r>
            <a:r>
              <a:rPr lang="en-US" sz="2400" dirty="0" smtClean="0"/>
              <a:t>   even </a:t>
            </a:r>
            <a:r>
              <a:rPr lang="en-US" sz="2400" dirty="0" smtClean="0">
                <a:solidFill>
                  <a:srgbClr val="FF0000"/>
                </a:solidFill>
              </a:rPr>
              <a:t>HURRICANE </a:t>
            </a:r>
            <a:r>
              <a:rPr lang="en-US" sz="2400" dirty="0" smtClean="0"/>
              <a:t>force </a:t>
            </a:r>
          </a:p>
          <a:p>
            <a:pPr marL="0" indent="0">
              <a:buNone/>
            </a:pPr>
            <a:r>
              <a:rPr lang="en-US" sz="2400" dirty="0"/>
              <a:t> </a:t>
            </a:r>
            <a:r>
              <a:rPr lang="en-US" sz="2400" dirty="0" smtClean="0"/>
              <a:t>   winds </a:t>
            </a:r>
            <a:r>
              <a:rPr lang="en-US" sz="2400" dirty="0"/>
              <a:t>in a small area</a:t>
            </a:r>
          </a:p>
          <a:p>
            <a:endParaRPr lang="en-US" dirty="0"/>
          </a:p>
        </p:txBody>
      </p:sp>
      <p:pic>
        <p:nvPicPr>
          <p:cNvPr id="5" name="Shape 229"/>
          <p:cNvPicPr preferRelativeResize="0"/>
          <p:nvPr/>
        </p:nvPicPr>
        <p:blipFill rotWithShape="1">
          <a:blip r:embed="rId2">
            <a:alphaModFix/>
          </a:blip>
          <a:srcRect/>
          <a:stretch/>
        </p:blipFill>
        <p:spPr>
          <a:xfrm>
            <a:off x="6716079" y="1330366"/>
            <a:ext cx="5384880" cy="5249110"/>
          </a:xfrm>
          <a:prstGeom prst="rect">
            <a:avLst/>
          </a:prstGeom>
          <a:noFill/>
          <a:ln>
            <a:noFill/>
          </a:ln>
        </p:spPr>
      </p:pic>
    </p:spTree>
    <p:extLst>
      <p:ext uri="{BB962C8B-B14F-4D97-AF65-F5344CB8AC3E}">
        <p14:creationId xmlns:p14="http://schemas.microsoft.com/office/powerpoint/2010/main" val="157572052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Autofit/>
          </a:bodyPr>
          <a:lstStyle/>
          <a:p>
            <a:r>
              <a:rPr lang="en-US" sz="4000" dirty="0"/>
              <a:t>Wind </a:t>
            </a:r>
            <a:r>
              <a:rPr lang="en-US" sz="4000" dirty="0" smtClean="0"/>
              <a:t>Direction &amp; Approach Path</a:t>
            </a:r>
            <a:endParaRPr lang="en-US" sz="4400" dirty="0"/>
          </a:p>
        </p:txBody>
      </p:sp>
      <p:sp>
        <p:nvSpPr>
          <p:cNvPr id="3" name="Content Placeholder 2"/>
          <p:cNvSpPr>
            <a:spLocks noGrp="1"/>
          </p:cNvSpPr>
          <p:nvPr>
            <p:ph idx="1"/>
          </p:nvPr>
        </p:nvSpPr>
        <p:spPr/>
        <p:txBody>
          <a:bodyPr>
            <a:noAutofit/>
          </a:bodyPr>
          <a:lstStyle/>
          <a:p>
            <a:r>
              <a:rPr lang="en-US" sz="2400" dirty="0" smtClean="0"/>
              <a:t>Note </a:t>
            </a:r>
            <a:r>
              <a:rPr lang="en-US" sz="2400" dirty="0"/>
              <a:t>the wind direction</a:t>
            </a:r>
          </a:p>
          <a:p>
            <a:r>
              <a:rPr lang="en-US" sz="2400" dirty="0"/>
              <a:t>Helicopters land and take off into the wind, when possible</a:t>
            </a:r>
          </a:p>
          <a:p>
            <a:r>
              <a:rPr lang="en-US" sz="2400" dirty="0"/>
              <a:t>Pilots must balance wind direction and approach path obstacles</a:t>
            </a:r>
          </a:p>
          <a:p>
            <a:r>
              <a:rPr lang="en-US" sz="2400" dirty="0"/>
              <a:t>Approach should be clear of all obstacles (wires, poles, antennas, etc.)</a:t>
            </a:r>
          </a:p>
          <a:p>
            <a:r>
              <a:rPr lang="en-US" sz="2400" dirty="0"/>
              <a:t>Into the wind is </a:t>
            </a:r>
            <a:r>
              <a:rPr lang="en-US" sz="2400" dirty="0" smtClean="0"/>
              <a:t>preferred!</a:t>
            </a:r>
            <a:endParaRPr lang="en-US" sz="2400" dirty="0"/>
          </a:p>
          <a:p>
            <a:endParaRPr lang="en-US" sz="2000" dirty="0"/>
          </a:p>
        </p:txBody>
      </p:sp>
    </p:spTree>
    <p:extLst>
      <p:ext uri="{BB962C8B-B14F-4D97-AF65-F5344CB8AC3E}">
        <p14:creationId xmlns:p14="http://schemas.microsoft.com/office/powerpoint/2010/main" val="376888953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4400" dirty="0"/>
              <a:t>Multiple Aircraft</a:t>
            </a:r>
            <a:br>
              <a:rPr lang="en-US" sz="4400" dirty="0"/>
            </a:br>
            <a:endParaRPr lang="en-US" sz="4400" dirty="0"/>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b="8117"/>
          <a:stretch/>
        </p:blipFill>
        <p:spPr>
          <a:xfrm>
            <a:off x="2592925" y="1602922"/>
            <a:ext cx="8607299" cy="4729639"/>
          </a:xfrm>
        </p:spPr>
      </p:pic>
    </p:spTree>
    <p:extLst>
      <p:ext uri="{BB962C8B-B14F-4D97-AF65-F5344CB8AC3E}">
        <p14:creationId xmlns:p14="http://schemas.microsoft.com/office/powerpoint/2010/main" val="10476474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dirty="0" smtClean="0"/>
              <a:t>Considerations </a:t>
            </a:r>
            <a:r>
              <a:rPr lang="en-US" sz="4400" dirty="0"/>
              <a:t>for </a:t>
            </a:r>
            <a:r>
              <a:rPr lang="en-US" sz="4400" dirty="0" smtClean="0"/>
              <a:t>Flight – Medical </a:t>
            </a:r>
            <a:r>
              <a:rPr lang="en-US" sz="4400" dirty="0"/>
              <a:t/>
            </a:r>
            <a:br>
              <a:rPr lang="en-US" sz="4400" dirty="0"/>
            </a:br>
            <a:endParaRPr lang="en-US" sz="4400" dirty="0"/>
          </a:p>
        </p:txBody>
      </p:sp>
      <p:sp>
        <p:nvSpPr>
          <p:cNvPr id="3" name="Content Placeholder 2"/>
          <p:cNvSpPr>
            <a:spLocks noGrp="1"/>
          </p:cNvSpPr>
          <p:nvPr>
            <p:ph idx="1"/>
          </p:nvPr>
        </p:nvSpPr>
        <p:spPr>
          <a:xfrm>
            <a:off x="1947943" y="1884217"/>
            <a:ext cx="5699765" cy="4279075"/>
          </a:xfrm>
        </p:spPr>
        <p:txBody>
          <a:bodyPr>
            <a:normAutofit/>
          </a:bodyPr>
          <a:lstStyle/>
          <a:p>
            <a:endParaRPr lang="en-US" sz="2000" dirty="0"/>
          </a:p>
          <a:p>
            <a:r>
              <a:rPr lang="en-US" sz="2400" dirty="0"/>
              <a:t>Pediatric Respiratory Distress or Arrest</a:t>
            </a:r>
          </a:p>
          <a:p>
            <a:r>
              <a:rPr lang="en-US" sz="2400" dirty="0" smtClean="0"/>
              <a:t>Cardiac</a:t>
            </a:r>
            <a:r>
              <a:rPr lang="en-US" sz="2400" dirty="0"/>
              <a:t>:  </a:t>
            </a:r>
            <a:endParaRPr lang="en-US" sz="2400" dirty="0" smtClean="0"/>
          </a:p>
          <a:p>
            <a:pPr lvl="1"/>
            <a:r>
              <a:rPr lang="en-US" sz="2200" dirty="0" smtClean="0"/>
              <a:t>Age </a:t>
            </a:r>
            <a:r>
              <a:rPr lang="en-US" sz="2200" dirty="0"/>
              <a:t>50 or </a:t>
            </a:r>
            <a:r>
              <a:rPr lang="en-US" sz="2200" dirty="0" smtClean="0"/>
              <a:t>older</a:t>
            </a:r>
          </a:p>
          <a:p>
            <a:pPr lvl="1"/>
            <a:r>
              <a:rPr lang="en-US" sz="2200" dirty="0" smtClean="0"/>
              <a:t>History </a:t>
            </a:r>
            <a:r>
              <a:rPr lang="en-US" sz="2200" dirty="0"/>
              <a:t>of cardiac disease</a:t>
            </a:r>
          </a:p>
          <a:p>
            <a:r>
              <a:rPr lang="en-US" sz="2400" dirty="0" smtClean="0"/>
              <a:t>Stroke symptoms</a:t>
            </a:r>
          </a:p>
          <a:p>
            <a:r>
              <a:rPr lang="en-US" sz="2400" dirty="0" smtClean="0"/>
              <a:t>Loss </a:t>
            </a:r>
            <a:r>
              <a:rPr lang="en-US" sz="2400" dirty="0"/>
              <a:t>of </a:t>
            </a:r>
            <a:r>
              <a:rPr lang="en-US" sz="2400" dirty="0" smtClean="0"/>
              <a:t>Consciousness or Unresponsiveness</a:t>
            </a:r>
          </a:p>
          <a:p>
            <a:endParaRPr lang="en-US" sz="24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1526" y="2764220"/>
            <a:ext cx="5251896" cy="3026977"/>
          </a:xfrm>
          <a:prstGeom prst="rect">
            <a:avLst/>
          </a:prstGeom>
        </p:spPr>
      </p:pic>
    </p:spTree>
    <p:extLst>
      <p:ext uri="{BB962C8B-B14F-4D97-AF65-F5344CB8AC3E}">
        <p14:creationId xmlns:p14="http://schemas.microsoft.com/office/powerpoint/2010/main" val="349934094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dirty="0"/>
              <a:t>Multiple </a:t>
            </a:r>
            <a:r>
              <a:rPr lang="en-US" sz="4400" dirty="0" smtClean="0"/>
              <a:t>Aircraft Considerations</a:t>
            </a:r>
            <a:r>
              <a:rPr lang="en-US" sz="4400" dirty="0"/>
              <a:t/>
            </a:r>
            <a:br>
              <a:rPr lang="en-US" sz="4400" dirty="0"/>
            </a:br>
            <a:endParaRPr lang="en-US" sz="4400" dirty="0"/>
          </a:p>
        </p:txBody>
      </p:sp>
      <p:sp>
        <p:nvSpPr>
          <p:cNvPr id="3" name="Content Placeholder 2"/>
          <p:cNvSpPr>
            <a:spLocks noGrp="1"/>
          </p:cNvSpPr>
          <p:nvPr>
            <p:ph idx="1"/>
          </p:nvPr>
        </p:nvSpPr>
        <p:spPr>
          <a:xfrm>
            <a:off x="2506086" y="1599211"/>
            <a:ext cx="8915400" cy="3777622"/>
          </a:xfrm>
        </p:spPr>
        <p:txBody>
          <a:bodyPr>
            <a:noAutofit/>
          </a:bodyPr>
          <a:lstStyle/>
          <a:p>
            <a:r>
              <a:rPr lang="en-US" sz="2400" dirty="0"/>
              <a:t>Inform ALL aircraft and agencies involved that there are multiple aircraft responding to the LZ.</a:t>
            </a:r>
          </a:p>
          <a:p>
            <a:r>
              <a:rPr lang="en-US" sz="2400" dirty="0"/>
              <a:t>Position LZ’s so that aircraft will not have to over-fly another parked aircraft on approach or departure.</a:t>
            </a:r>
          </a:p>
          <a:p>
            <a:r>
              <a:rPr lang="en-US" sz="2400" dirty="0"/>
              <a:t>Ensure adequate spacing between landing areas </a:t>
            </a:r>
            <a:r>
              <a:rPr lang="en-US" sz="2400" dirty="0" smtClean="0"/>
              <a:t>      (</a:t>
            </a:r>
            <a:r>
              <a:rPr lang="en-US" sz="2400" dirty="0"/>
              <a:t>50 </a:t>
            </a:r>
            <a:r>
              <a:rPr lang="en-US" sz="2400" dirty="0" smtClean="0"/>
              <a:t>feet </a:t>
            </a:r>
            <a:r>
              <a:rPr lang="en-US" sz="2400" dirty="0"/>
              <a:t>minimum between landing areas).</a:t>
            </a:r>
          </a:p>
          <a:p>
            <a:r>
              <a:rPr lang="en-US" sz="2400" dirty="0"/>
              <a:t>Position LZ’s so that you NEVER have to walk behind one helicopter to get to another.</a:t>
            </a:r>
          </a:p>
          <a:p>
            <a:r>
              <a:rPr lang="en-US" sz="2400" dirty="0"/>
              <a:t>Be extra diligent controlling pedestrian/vehicle traffic in and around the LZ until all aircraft have departed</a:t>
            </a:r>
            <a:r>
              <a:rPr lang="en-US" sz="2400" dirty="0" smtClean="0"/>
              <a:t>.</a:t>
            </a:r>
            <a:endParaRPr lang="en-US" sz="2400" dirty="0"/>
          </a:p>
        </p:txBody>
      </p:sp>
    </p:spTree>
    <p:extLst>
      <p:ext uri="{BB962C8B-B14F-4D97-AF65-F5344CB8AC3E}">
        <p14:creationId xmlns:p14="http://schemas.microsoft.com/office/powerpoint/2010/main" val="137046831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ACCT summit logo wState"/>
          <p:cNvPicPr>
            <a:picLocks noChangeAspect="1" noChangeArrowheads="1"/>
          </p:cNvPicPr>
          <p:nvPr/>
        </p:nvPicPr>
        <p:blipFill>
          <a:blip r:embed="rId2">
            <a:extLst>
              <a:ext uri="{28A0092B-C50C-407E-A947-70E740481C1C}">
                <a14:useLocalDpi xmlns:a14="http://schemas.microsoft.com/office/drawing/2010/main" val="0"/>
              </a:ext>
            </a:extLst>
          </a:blip>
          <a:srcRect l="12447" t="12437" r="12662" b="18871"/>
          <a:stretch>
            <a:fillRect/>
          </a:stretch>
        </p:blipFill>
        <p:spPr bwMode="auto">
          <a:xfrm>
            <a:off x="3462740" y="0"/>
            <a:ext cx="5268035" cy="4807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639057" y="4384342"/>
            <a:ext cx="8915399" cy="2262781"/>
          </a:xfrm>
        </p:spPr>
        <p:txBody>
          <a:bodyPr>
            <a:normAutofit/>
          </a:bodyPr>
          <a:lstStyle/>
          <a:p>
            <a:pPr algn="ctr"/>
            <a:r>
              <a:rPr lang="en-US" dirty="0" smtClean="0">
                <a:solidFill>
                  <a:srgbClr val="C00000"/>
                </a:solidFill>
              </a:rPr>
              <a:t>COMMUNICATING WITH THE HELICOPTER</a:t>
            </a:r>
            <a:endParaRPr lang="en-US" dirty="0">
              <a:solidFill>
                <a:srgbClr val="C00000"/>
              </a:solidFill>
            </a:endParaRPr>
          </a:p>
        </p:txBody>
      </p:sp>
    </p:spTree>
    <p:extLst>
      <p:ext uri="{BB962C8B-B14F-4D97-AF65-F5344CB8AC3E}">
        <p14:creationId xmlns:p14="http://schemas.microsoft.com/office/powerpoint/2010/main" val="14680993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When directing the helicopter to your location use the Clock Code based on the “NOSE OF THE AIRCRAFT”</a:t>
            </a:r>
            <a:br>
              <a:rPr lang="en-US" dirty="0"/>
            </a:br>
            <a:endParaRPr lang="en-US" dirty="0"/>
          </a:p>
        </p:txBody>
      </p:sp>
      <p:pic>
        <p:nvPicPr>
          <p:cNvPr id="5" name="Shape 146" descr="clockmethod-anim"/>
          <p:cNvPicPr preferRelativeResize="0"/>
          <p:nvPr/>
        </p:nvPicPr>
        <p:blipFill rotWithShape="1">
          <a:blip r:embed="rId2">
            <a:alphaModFix/>
          </a:blip>
          <a:srcRect l="13670" r="18620"/>
          <a:stretch/>
        </p:blipFill>
        <p:spPr>
          <a:xfrm>
            <a:off x="3048000" y="2070537"/>
            <a:ext cx="3815260" cy="4019358"/>
          </a:xfrm>
          <a:prstGeom prst="rect">
            <a:avLst/>
          </a:prstGeom>
          <a:noFill/>
          <a:ln>
            <a:noFill/>
          </a:ln>
        </p:spPr>
      </p:pic>
      <p:sp>
        <p:nvSpPr>
          <p:cNvPr id="7" name="Shape 148"/>
          <p:cNvSpPr txBox="1">
            <a:spLocks noGrp="1"/>
          </p:cNvSpPr>
          <p:nvPr>
            <p:ph idx="1"/>
          </p:nvPr>
        </p:nvSpPr>
        <p:spPr>
          <a:xfrm>
            <a:off x="7048768" y="2417377"/>
            <a:ext cx="4305591" cy="3777622"/>
          </a:xfrm>
          <a:prstGeom prst="rect">
            <a:avLst/>
          </a:prstGeom>
          <a:noFill/>
          <a:ln>
            <a:noFill/>
          </a:ln>
        </p:spPr>
        <p:txBody>
          <a:bodyPr lIns="91425" tIns="91425" rIns="91425" bIns="91425" anchor="t" anchorCtr="0">
            <a:noAutofit/>
          </a:bodyPr>
          <a:lstStyle/>
          <a:p>
            <a:pPr lvl="0">
              <a:spcBef>
                <a:spcPts val="0"/>
              </a:spcBef>
              <a:buNone/>
            </a:pPr>
            <a:r>
              <a:rPr lang="en" dirty="0"/>
              <a:t>When directing flight crew to scene,</a:t>
            </a:r>
          </a:p>
          <a:p>
            <a:pPr lvl="0">
              <a:spcBef>
                <a:spcPts val="0"/>
              </a:spcBef>
              <a:buNone/>
            </a:pPr>
            <a:r>
              <a:rPr lang="en" dirty="0"/>
              <a:t>Directions need to be from the </a:t>
            </a:r>
            <a:r>
              <a:rPr lang="en" b="1" dirty="0"/>
              <a:t>viewpoint of the pilot</a:t>
            </a:r>
            <a:r>
              <a:rPr lang="en" dirty="0"/>
              <a:t>, not you.</a:t>
            </a:r>
          </a:p>
          <a:p>
            <a:pPr lvl="0">
              <a:spcBef>
                <a:spcPts val="0"/>
              </a:spcBef>
              <a:buNone/>
            </a:pPr>
            <a:endParaRPr dirty="0"/>
          </a:p>
          <a:p>
            <a:pPr lvl="0">
              <a:spcBef>
                <a:spcPts val="0"/>
              </a:spcBef>
              <a:buNone/>
            </a:pPr>
            <a:r>
              <a:rPr lang="en" b="1" dirty="0"/>
              <a:t>The pilot is always at 12 O’Clock. </a:t>
            </a:r>
            <a:r>
              <a:rPr lang="en" dirty="0"/>
              <a:t> </a:t>
            </a:r>
          </a:p>
          <a:p>
            <a:pPr lvl="0">
              <a:spcBef>
                <a:spcPts val="0"/>
              </a:spcBef>
              <a:buNone/>
            </a:pPr>
            <a:endParaRPr dirty="0"/>
          </a:p>
          <a:p>
            <a:pPr lvl="0">
              <a:spcBef>
                <a:spcPts val="0"/>
              </a:spcBef>
              <a:buNone/>
            </a:pPr>
            <a:r>
              <a:rPr lang="en" dirty="0">
                <a:solidFill>
                  <a:srgbClr val="0000FF"/>
                </a:solidFill>
              </a:rPr>
              <a:t>EXAMPLE:</a:t>
            </a:r>
            <a:r>
              <a:rPr lang="en" dirty="0"/>
              <a:t>  You are facing north. If the aircraft is flying past you, northbound and on your left side, then you are at </a:t>
            </a:r>
            <a:r>
              <a:rPr lang="en" b="1" dirty="0"/>
              <a:t>their 3 O’Clock</a:t>
            </a:r>
          </a:p>
        </p:txBody>
      </p:sp>
    </p:spTree>
    <p:extLst>
      <p:ext uri="{BB962C8B-B14F-4D97-AF65-F5344CB8AC3E}">
        <p14:creationId xmlns:p14="http://schemas.microsoft.com/office/powerpoint/2010/main" val="383871682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Clear, concise directions are essential.  </a:t>
            </a:r>
            <a:r>
              <a:rPr lang="en-US" dirty="0" smtClean="0"/>
              <a:t>Do not </a:t>
            </a:r>
            <a:r>
              <a:rPr lang="en-US" dirty="0"/>
              <a:t>use </a:t>
            </a:r>
            <a:r>
              <a:rPr lang="en-US" dirty="0" smtClean="0"/>
              <a:t>code, abbreviations or hand signals.</a:t>
            </a:r>
            <a:r>
              <a:rPr lang="en-US" dirty="0"/>
              <a:t/>
            </a:r>
            <a:br>
              <a:rPr lang="en-US" dirty="0"/>
            </a:br>
            <a:endParaRPr lang="en-US" dirty="0"/>
          </a:p>
        </p:txBody>
      </p:sp>
      <p:sp>
        <p:nvSpPr>
          <p:cNvPr id="3" name="Content Placeholder 2"/>
          <p:cNvSpPr>
            <a:spLocks noGrp="1"/>
          </p:cNvSpPr>
          <p:nvPr>
            <p:ph idx="1"/>
          </p:nvPr>
        </p:nvSpPr>
        <p:spPr/>
        <p:txBody>
          <a:bodyPr/>
          <a:lstStyle/>
          <a:p>
            <a:pPr marL="0" indent="0">
              <a:buNone/>
            </a:pPr>
            <a:endParaRPr lang="en-US" dirty="0"/>
          </a:p>
          <a:p>
            <a:endParaRPr lang="en-US" dirty="0"/>
          </a:p>
        </p:txBody>
      </p:sp>
      <p:graphicFrame>
        <p:nvGraphicFramePr>
          <p:cNvPr id="4" name="Object 1024"/>
          <p:cNvGraphicFramePr>
            <a:graphicFrameLocks noChangeAspect="1"/>
          </p:cNvGraphicFramePr>
          <p:nvPr>
            <p:extLst/>
          </p:nvPr>
        </p:nvGraphicFramePr>
        <p:xfrm>
          <a:off x="4847230" y="2133600"/>
          <a:ext cx="3810000" cy="4428718"/>
        </p:xfrm>
        <a:graphic>
          <a:graphicData uri="http://schemas.openxmlformats.org/presentationml/2006/ole">
            <mc:AlternateContent xmlns:mc="http://schemas.openxmlformats.org/markup-compatibility/2006">
              <mc:Choice xmlns:v="urn:schemas-microsoft-com:vml" Requires="v">
                <p:oleObj spid="_x0000_s5131" name="Bitmap Image" r:id="rId4" imgW="3495600" imgH="5143680" progId="Paint.Picture">
                  <p:embed/>
                </p:oleObj>
              </mc:Choice>
              <mc:Fallback>
                <p:oleObj name="Bitmap Image" r:id="rId4" imgW="3495600" imgH="5143680" progId="Paint.Picture">
                  <p:embed/>
                  <p:pic>
                    <p:nvPicPr>
                      <p:cNvPr id="4" name="Object 1024"/>
                      <p:cNvPicPr>
                        <a:picLocks noChangeAspect="1" noChangeArrowheads="1"/>
                      </p:cNvPicPr>
                      <p:nvPr/>
                    </p:nvPicPr>
                    <p:blipFill>
                      <a:blip r:embed="rId5"/>
                      <a:srcRect/>
                      <a:stretch>
                        <a:fillRect/>
                      </a:stretch>
                    </p:blipFill>
                    <p:spPr bwMode="auto">
                      <a:xfrm>
                        <a:off x="4847230" y="2133600"/>
                        <a:ext cx="3810000" cy="4428718"/>
                      </a:xfrm>
                      <a:prstGeom prst="rect">
                        <a:avLst/>
                      </a:prstGeom>
                      <a:noFill/>
                      <a:ln>
                        <a:noFill/>
                      </a:ln>
                    </p:spPr>
                  </p:pic>
                </p:oleObj>
              </mc:Fallback>
            </mc:AlternateContent>
          </a:graphicData>
        </a:graphic>
      </p:graphicFrame>
      <p:sp>
        <p:nvSpPr>
          <p:cNvPr id="5" name="TextBox 2"/>
          <p:cNvSpPr txBox="1">
            <a:spLocks noChangeArrowheads="1"/>
          </p:cNvSpPr>
          <p:nvPr/>
        </p:nvSpPr>
        <p:spPr bwMode="auto">
          <a:xfrm>
            <a:off x="4582235" y="5485100"/>
            <a:ext cx="4339989" cy="107721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rgbClr val="0BD0D9"/>
              </a:buClr>
              <a:buSzPct val="95000"/>
              <a:buFont typeface="Wingdings 2" pitchFamily="18" charset="2"/>
              <a:buChar char=""/>
              <a:defRPr sz="2600">
                <a:solidFill>
                  <a:schemeClr val="tx1"/>
                </a:solidFill>
                <a:latin typeface="Constantia" pitchFamily="18" charset="0"/>
              </a:defRPr>
            </a:lvl1pPr>
            <a:lvl2pPr marL="742950" indent="-285750" eaLnBrk="0" hangingPunct="0">
              <a:spcBef>
                <a:spcPct val="20000"/>
              </a:spcBef>
              <a:buClr>
                <a:schemeClr val="accent1"/>
              </a:buClr>
              <a:buSzPct val="85000"/>
              <a:buFont typeface="Wingdings 2" pitchFamily="18" charset="2"/>
              <a:buChar char=""/>
              <a:defRPr sz="2400">
                <a:solidFill>
                  <a:schemeClr val="tx1"/>
                </a:solidFill>
                <a:latin typeface="Constantia" pitchFamily="18" charset="0"/>
              </a:defRPr>
            </a:lvl2pPr>
            <a:lvl3pPr marL="1143000" indent="-228600" eaLnBrk="0" hangingPunct="0">
              <a:spcBef>
                <a:spcPct val="20000"/>
              </a:spcBef>
              <a:buClr>
                <a:schemeClr val="accent2"/>
              </a:buClr>
              <a:buSzPct val="70000"/>
              <a:buFont typeface="Wingdings 2" pitchFamily="18" charset="2"/>
              <a:buChar char=""/>
              <a:defRPr sz="2100">
                <a:solidFill>
                  <a:schemeClr val="tx1"/>
                </a:solidFill>
                <a:latin typeface="Constantia" pitchFamily="18" charset="0"/>
              </a:defRPr>
            </a:lvl3pPr>
            <a:lvl4pPr marL="1600200" indent="-228600" eaLnBrk="0" hangingPunct="0">
              <a:spcBef>
                <a:spcPct val="20000"/>
              </a:spcBef>
              <a:buClr>
                <a:srgbClr val="0BD0D9"/>
              </a:buClr>
              <a:buSzPct val="65000"/>
              <a:buFont typeface="Wingdings 2" pitchFamily="18" charset="2"/>
              <a:buChar char=""/>
              <a:defRPr sz="2000">
                <a:solidFill>
                  <a:schemeClr val="tx1"/>
                </a:solidFill>
                <a:latin typeface="Constantia" pitchFamily="18" charset="0"/>
              </a:defRPr>
            </a:lvl4pPr>
            <a:lvl5pPr marL="2057400" indent="-228600" eaLnBrk="0" hangingPunct="0">
              <a:spcBef>
                <a:spcPct val="20000"/>
              </a:spcBef>
              <a:buClr>
                <a:srgbClr val="10CF9B"/>
              </a:buClr>
              <a:buSzPct val="65000"/>
              <a:buFont typeface="Wingdings 2" pitchFamily="18" charset="2"/>
              <a:buChar char=""/>
              <a:defRPr sz="2000">
                <a:solidFill>
                  <a:schemeClr val="tx1"/>
                </a:solidFill>
                <a:latin typeface="Constantia" pitchFamily="18" charset="0"/>
              </a:defRPr>
            </a:lvl5pPr>
            <a:lvl6pPr marL="25146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6pPr>
            <a:lvl7pPr marL="29718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7pPr>
            <a:lvl8pPr marL="34290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8pPr>
            <a:lvl9pPr marL="3886200" indent="-228600" eaLnBrk="0" fontAlgn="base" hangingPunct="0">
              <a:spcBef>
                <a:spcPct val="20000"/>
              </a:spcBef>
              <a:spcAft>
                <a:spcPct val="0"/>
              </a:spcAft>
              <a:buClr>
                <a:srgbClr val="10CF9B"/>
              </a:buClr>
              <a:buSzPct val="65000"/>
              <a:buFont typeface="Wingdings 2" pitchFamily="18" charset="2"/>
              <a:buChar char=""/>
              <a:defRPr sz="2000">
                <a:solidFill>
                  <a:schemeClr val="tx1"/>
                </a:solidFill>
                <a:latin typeface="Constantia" pitchFamily="18" charset="0"/>
              </a:defRPr>
            </a:lvl9pPr>
          </a:lstStyle>
          <a:p>
            <a:pPr algn="ctr" eaLnBrk="1" hangingPunct="1">
              <a:spcBef>
                <a:spcPct val="0"/>
              </a:spcBef>
              <a:buClrTx/>
              <a:buSzTx/>
              <a:buFontTx/>
              <a:buNone/>
            </a:pPr>
            <a:r>
              <a:rPr lang="en-US" altLang="en-US" sz="3200" b="1" dirty="0">
                <a:solidFill>
                  <a:schemeClr val="tx1">
                    <a:lumMod val="75000"/>
                    <a:lumOff val="25000"/>
                  </a:schemeClr>
                </a:solidFill>
                <a:latin typeface="Arial" charset="0"/>
              </a:rPr>
              <a:t>“Land in front of the </a:t>
            </a:r>
            <a:r>
              <a:rPr lang="en-US" altLang="en-US" sz="3200" b="1" dirty="0" smtClean="0">
                <a:solidFill>
                  <a:schemeClr val="tx1">
                    <a:lumMod val="75000"/>
                    <a:lumOff val="25000"/>
                  </a:schemeClr>
                </a:solidFill>
                <a:latin typeface="Arial" charset="0"/>
              </a:rPr>
              <a:t>engine?”</a:t>
            </a:r>
            <a:endParaRPr lang="en-US" altLang="en-US" sz="3200" b="1" dirty="0">
              <a:solidFill>
                <a:schemeClr val="tx1">
                  <a:lumMod val="75000"/>
                  <a:lumOff val="25000"/>
                </a:schemeClr>
              </a:solidFill>
              <a:latin typeface="Arial" charset="0"/>
            </a:endParaRPr>
          </a:p>
        </p:txBody>
      </p:sp>
    </p:spTree>
    <p:extLst>
      <p:ext uri="{BB962C8B-B14F-4D97-AF65-F5344CB8AC3E}">
        <p14:creationId xmlns:p14="http://schemas.microsoft.com/office/powerpoint/2010/main" val="282721462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dirty="0"/>
              <a:t>LZ Brief Content</a:t>
            </a:r>
            <a:br>
              <a:rPr lang="en-US" sz="4400" dirty="0"/>
            </a:br>
            <a:endParaRPr lang="en-US" sz="4400" dirty="0"/>
          </a:p>
        </p:txBody>
      </p:sp>
      <p:sp>
        <p:nvSpPr>
          <p:cNvPr id="3" name="Content Placeholder 2"/>
          <p:cNvSpPr>
            <a:spLocks noGrp="1"/>
          </p:cNvSpPr>
          <p:nvPr>
            <p:ph idx="1"/>
          </p:nvPr>
        </p:nvSpPr>
        <p:spPr>
          <a:xfrm>
            <a:off x="2577337" y="1706088"/>
            <a:ext cx="8915400" cy="3777622"/>
          </a:xfrm>
        </p:spPr>
        <p:txBody>
          <a:bodyPr>
            <a:noAutofit/>
          </a:bodyPr>
          <a:lstStyle/>
          <a:p>
            <a:r>
              <a:rPr lang="en-US" sz="2400" dirty="0"/>
              <a:t>General description </a:t>
            </a:r>
          </a:p>
          <a:p>
            <a:r>
              <a:rPr lang="en-US" sz="2400" dirty="0"/>
              <a:t>Size</a:t>
            </a:r>
          </a:p>
          <a:p>
            <a:r>
              <a:rPr lang="en-US" sz="2400" dirty="0"/>
              <a:t>Topography  (surface features)</a:t>
            </a:r>
          </a:p>
          <a:p>
            <a:r>
              <a:rPr lang="en-US" sz="2400" dirty="0"/>
              <a:t>Obstacles</a:t>
            </a:r>
          </a:p>
          <a:p>
            <a:r>
              <a:rPr lang="en-US" sz="2400" dirty="0"/>
              <a:t>Wind</a:t>
            </a:r>
          </a:p>
          <a:p>
            <a:r>
              <a:rPr lang="en-US" sz="2400" dirty="0"/>
              <a:t>LZ Markings</a:t>
            </a:r>
          </a:p>
          <a:p>
            <a:r>
              <a:rPr lang="en-US" sz="2400" dirty="0"/>
              <a:t>Location in relation to incident site</a:t>
            </a:r>
          </a:p>
          <a:p>
            <a:r>
              <a:rPr lang="en-US" sz="2400" dirty="0"/>
              <a:t>Any other pertinent </a:t>
            </a:r>
            <a:r>
              <a:rPr lang="en-US" sz="2400" dirty="0" smtClean="0"/>
              <a:t>information</a:t>
            </a:r>
            <a:endParaRPr lang="en-US" sz="2400" dirty="0"/>
          </a:p>
        </p:txBody>
      </p:sp>
    </p:spTree>
    <p:extLst>
      <p:ext uri="{BB962C8B-B14F-4D97-AF65-F5344CB8AC3E}">
        <p14:creationId xmlns:p14="http://schemas.microsoft.com/office/powerpoint/2010/main" val="38367283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smtClean="0"/>
              <a:t>The Landing </a:t>
            </a:r>
            <a:r>
              <a:rPr lang="en-US" sz="4400" dirty="0"/>
              <a:t>Zone Brief</a:t>
            </a:r>
          </a:p>
        </p:txBody>
      </p:sp>
      <p:sp>
        <p:nvSpPr>
          <p:cNvPr id="3" name="Content Placeholder 2"/>
          <p:cNvSpPr>
            <a:spLocks noGrp="1"/>
          </p:cNvSpPr>
          <p:nvPr>
            <p:ph idx="1"/>
          </p:nvPr>
        </p:nvSpPr>
        <p:spPr>
          <a:xfrm>
            <a:off x="2375455" y="1456706"/>
            <a:ext cx="8915400" cy="3777622"/>
          </a:xfrm>
        </p:spPr>
        <p:txBody>
          <a:bodyPr>
            <a:noAutofit/>
          </a:bodyPr>
          <a:lstStyle/>
          <a:p>
            <a:r>
              <a:rPr lang="en-US" sz="2400" dirty="0" smtClean="0"/>
              <a:t>Who </a:t>
            </a:r>
            <a:r>
              <a:rPr lang="en-US" sz="2400" dirty="0"/>
              <a:t>gives the brief </a:t>
            </a:r>
            <a:r>
              <a:rPr lang="en-US" sz="2400" dirty="0" smtClean="0"/>
              <a:t>?</a:t>
            </a:r>
            <a:endParaRPr lang="en-US" sz="2400" dirty="0"/>
          </a:p>
          <a:p>
            <a:r>
              <a:rPr lang="en-US" sz="2400" dirty="0"/>
              <a:t>What needs to be </a:t>
            </a:r>
            <a:r>
              <a:rPr lang="en-US" sz="2400" dirty="0" smtClean="0"/>
              <a:t>included ?</a:t>
            </a:r>
          </a:p>
          <a:p>
            <a:r>
              <a:rPr lang="en-US" sz="2400" dirty="0" smtClean="0"/>
              <a:t>SAMPLE LZ BRIEFING:</a:t>
            </a:r>
            <a:endParaRPr lang="en-US" sz="2400" dirty="0"/>
          </a:p>
          <a:p>
            <a:pPr lvl="1"/>
            <a:r>
              <a:rPr lang="en-US" sz="2400" dirty="0" smtClean="0"/>
              <a:t>Ground EMS/Fire:  “</a:t>
            </a:r>
            <a:r>
              <a:rPr lang="en-US" sz="2400" dirty="0" err="1" smtClean="0"/>
              <a:t>AirCare</a:t>
            </a:r>
            <a:r>
              <a:rPr lang="en-US" sz="2400" dirty="0" smtClean="0"/>
              <a:t> 3, </a:t>
            </a:r>
            <a:r>
              <a:rPr lang="en-US" sz="2400" dirty="0"/>
              <a:t>you will be landing in an ELEMENTARY SCHOOL PARKING LOT located just WEST OF THE ACCIDENT SCENE.  The </a:t>
            </a:r>
            <a:r>
              <a:rPr lang="en-US" sz="2400" dirty="0" smtClean="0"/>
              <a:t>LZ </a:t>
            </a:r>
            <a:r>
              <a:rPr lang="en-US" sz="2400" dirty="0"/>
              <a:t>is a FLAT, PAVED SURFACE, 300 FT X 300 FT.  There are POWER LINES, 75 FEET HIGH, along the EAST SIDE OF THE LZ.  There is also a FLAGPOLE 100 FEET NORTH of the LZ. The zone will be marked with 4 AMBER LIGHTS. There is a STRONG WIND from the NORTHEAST</a:t>
            </a:r>
            <a:r>
              <a:rPr lang="en-US" sz="2400" dirty="0" smtClean="0"/>
              <a:t>.”</a:t>
            </a:r>
            <a:endParaRPr lang="en-US" sz="24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47117" y="1068944"/>
            <a:ext cx="2662051" cy="1603004"/>
          </a:xfrm>
          <a:prstGeom prst="rect">
            <a:avLst/>
          </a:prstGeom>
        </p:spPr>
      </p:pic>
    </p:spTree>
    <p:extLst>
      <p:ext uri="{BB962C8B-B14F-4D97-AF65-F5344CB8AC3E}">
        <p14:creationId xmlns:p14="http://schemas.microsoft.com/office/powerpoint/2010/main" val="153886927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Communications – Radio Frequencies</a:t>
            </a:r>
            <a:endParaRPr lang="en-US" dirty="0"/>
          </a:p>
        </p:txBody>
      </p:sp>
      <p:sp>
        <p:nvSpPr>
          <p:cNvPr id="3" name="Content Placeholder 2"/>
          <p:cNvSpPr>
            <a:spLocks noGrp="1"/>
          </p:cNvSpPr>
          <p:nvPr>
            <p:ph idx="1"/>
          </p:nvPr>
        </p:nvSpPr>
        <p:spPr>
          <a:xfrm>
            <a:off x="2601087" y="1789216"/>
            <a:ext cx="8915400" cy="3777622"/>
          </a:xfrm>
        </p:spPr>
        <p:txBody>
          <a:bodyPr>
            <a:noAutofit/>
          </a:bodyPr>
          <a:lstStyle/>
          <a:p>
            <a:r>
              <a:rPr lang="en-US" sz="2400" dirty="0"/>
              <a:t>The OACCT recommends using the following National Public Safety Planning </a:t>
            </a:r>
            <a:r>
              <a:rPr lang="en-US" sz="2400" dirty="0" smtClean="0"/>
              <a:t>Advisory Committee </a:t>
            </a:r>
            <a:r>
              <a:rPr lang="en-US" sz="2400" dirty="0"/>
              <a:t>(NPSPAC) universal frequencies/</a:t>
            </a:r>
            <a:r>
              <a:rPr lang="en-US" sz="2400" dirty="0" err="1"/>
              <a:t>talkgroups</a:t>
            </a:r>
            <a:r>
              <a:rPr lang="en-US" sz="2400" dirty="0"/>
              <a:t> for LZ communications:</a:t>
            </a:r>
          </a:p>
          <a:p>
            <a:pPr lvl="1"/>
            <a:r>
              <a:rPr lang="en-US" sz="2200" dirty="0"/>
              <a:t>a. 700/800 MHz radio: 8TAC92D or 8TAC94D</a:t>
            </a:r>
          </a:p>
          <a:p>
            <a:pPr lvl="1"/>
            <a:r>
              <a:rPr lang="en-US" sz="2200" dirty="0"/>
              <a:t>b. VHF Radio: VFIRE21, </a:t>
            </a:r>
            <a:r>
              <a:rPr lang="en-US" sz="2200" dirty="0" err="1"/>
              <a:t>Tx</a:t>
            </a:r>
            <a:r>
              <a:rPr lang="en-US" sz="2200" dirty="0"/>
              <a:t> &amp; Rx 154.2800, </a:t>
            </a:r>
            <a:r>
              <a:rPr lang="en-US" sz="2200" dirty="0" err="1"/>
              <a:t>Tx</a:t>
            </a:r>
            <a:r>
              <a:rPr lang="en-US" sz="2200" dirty="0"/>
              <a:t> CTCSS 156.7, No Rx CTCSS</a:t>
            </a:r>
          </a:p>
          <a:p>
            <a:pPr lvl="1"/>
            <a:r>
              <a:rPr lang="en-US" sz="2200" dirty="0"/>
              <a:t>c. UHF Radio: UTAC41D, </a:t>
            </a:r>
            <a:r>
              <a:rPr lang="en-US" sz="2200" dirty="0" err="1"/>
              <a:t>Tx</a:t>
            </a:r>
            <a:r>
              <a:rPr lang="en-US" sz="2200" dirty="0"/>
              <a:t> &amp; Rx 453.4625, </a:t>
            </a:r>
            <a:r>
              <a:rPr lang="en-US" sz="2200" dirty="0" err="1"/>
              <a:t>Tx</a:t>
            </a:r>
            <a:r>
              <a:rPr lang="en-US" sz="2200" dirty="0"/>
              <a:t> CTCSS 156.7, No Rx CTCSS </a:t>
            </a:r>
          </a:p>
        </p:txBody>
      </p:sp>
    </p:spTree>
    <p:extLst>
      <p:ext uri="{BB962C8B-B14F-4D97-AF65-F5344CB8AC3E}">
        <p14:creationId xmlns:p14="http://schemas.microsoft.com/office/powerpoint/2010/main" val="227926363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pPr algn="ctr"/>
            <a:r>
              <a:rPr lang="en" sz="4000" b="1" dirty="0">
                <a:solidFill>
                  <a:srgbClr val="CC0000"/>
                </a:solidFill>
                <a:latin typeface="Century Gothic" panose="020B0502020202020204" pitchFamily="34" charset="0"/>
                <a:ea typeface="Verdana"/>
                <a:cs typeface="Verdana"/>
                <a:sym typeface="Verdana"/>
              </a:rPr>
              <a:t>“ABORT”</a:t>
            </a:r>
            <a:endParaRPr lang="en-US" sz="4000" dirty="0">
              <a:latin typeface="Century Gothic" panose="020B0502020202020204" pitchFamily="34" charset="0"/>
            </a:endParaRPr>
          </a:p>
        </p:txBody>
      </p:sp>
      <p:sp>
        <p:nvSpPr>
          <p:cNvPr id="3" name="Content Placeholder 2"/>
          <p:cNvSpPr>
            <a:spLocks noGrp="1"/>
          </p:cNvSpPr>
          <p:nvPr>
            <p:ph idx="1"/>
          </p:nvPr>
        </p:nvSpPr>
        <p:spPr>
          <a:xfrm>
            <a:off x="2589212" y="1905000"/>
            <a:ext cx="8915400" cy="3777622"/>
          </a:xfrm>
        </p:spPr>
        <p:txBody>
          <a:bodyPr>
            <a:noAutofit/>
          </a:bodyPr>
          <a:lstStyle/>
          <a:p>
            <a:r>
              <a:rPr lang="en-US" sz="2400" dirty="0"/>
              <a:t>If at </a:t>
            </a:r>
            <a:r>
              <a:rPr lang="en-US" sz="2400" b="1" dirty="0"/>
              <a:t>anytime</a:t>
            </a:r>
            <a:r>
              <a:rPr lang="en-US" sz="2400" dirty="0"/>
              <a:t> during the landing, you, as a first responder on the ground, see a hazard (wires, obstructions, towers, etc.) that the helicopter is getting close to, or </a:t>
            </a:r>
            <a:r>
              <a:rPr lang="en-US" sz="2400" b="1" dirty="0"/>
              <a:t>ANY</a:t>
            </a:r>
            <a:r>
              <a:rPr lang="en-US" sz="2400" dirty="0"/>
              <a:t> dangerous situation developing, please immediately state </a:t>
            </a:r>
            <a:r>
              <a:rPr lang="en-US" sz="2400" b="1" dirty="0">
                <a:solidFill>
                  <a:srgbClr val="C00000"/>
                </a:solidFill>
              </a:rPr>
              <a:t>“ABORT”</a:t>
            </a:r>
            <a:r>
              <a:rPr lang="en-US" sz="2400" dirty="0">
                <a:solidFill>
                  <a:srgbClr val="C00000"/>
                </a:solidFill>
              </a:rPr>
              <a:t> </a:t>
            </a:r>
            <a:r>
              <a:rPr lang="en-US" sz="2400" dirty="0"/>
              <a:t>on the radio.  The pilot will immediately abort the landing and climb to get to a safe altitude to assess the situation.</a:t>
            </a:r>
          </a:p>
          <a:p>
            <a:r>
              <a:rPr lang="en-US" sz="2400" dirty="0" smtClean="0"/>
              <a:t>It is always better to abort and do a second approach than to allow an unsafe situation to develop into a possibly catastrophic situation.  The minor delay is well worth the safety of everyone involved.</a:t>
            </a:r>
            <a:endParaRPr lang="en-US" sz="2400" dirty="0"/>
          </a:p>
        </p:txBody>
      </p:sp>
    </p:spTree>
    <p:extLst>
      <p:ext uri="{BB962C8B-B14F-4D97-AF65-F5344CB8AC3E}">
        <p14:creationId xmlns:p14="http://schemas.microsoft.com/office/powerpoint/2010/main" val="17688360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ACCT summit logo wState"/>
          <p:cNvPicPr>
            <a:picLocks noChangeAspect="1" noChangeArrowheads="1"/>
          </p:cNvPicPr>
          <p:nvPr/>
        </p:nvPicPr>
        <p:blipFill>
          <a:blip r:embed="rId2">
            <a:extLst>
              <a:ext uri="{28A0092B-C50C-407E-A947-70E740481C1C}">
                <a14:useLocalDpi xmlns:a14="http://schemas.microsoft.com/office/drawing/2010/main" val="0"/>
              </a:ext>
            </a:extLst>
          </a:blip>
          <a:srcRect l="12447" t="12437" r="12662" b="18871"/>
          <a:stretch>
            <a:fillRect/>
          </a:stretch>
        </p:blipFill>
        <p:spPr bwMode="auto">
          <a:xfrm>
            <a:off x="3462740" y="0"/>
            <a:ext cx="5268035" cy="4807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639057" y="4384342"/>
            <a:ext cx="8915399" cy="2262781"/>
          </a:xfrm>
        </p:spPr>
        <p:txBody>
          <a:bodyPr>
            <a:normAutofit/>
          </a:bodyPr>
          <a:lstStyle/>
          <a:p>
            <a:pPr algn="ctr"/>
            <a:r>
              <a:rPr lang="en-US" dirty="0" smtClean="0">
                <a:solidFill>
                  <a:srgbClr val="C00000"/>
                </a:solidFill>
              </a:rPr>
              <a:t>LANDING ZONE </a:t>
            </a:r>
            <a:br>
              <a:rPr lang="en-US" dirty="0" smtClean="0">
                <a:solidFill>
                  <a:srgbClr val="C00000"/>
                </a:solidFill>
              </a:rPr>
            </a:br>
            <a:r>
              <a:rPr lang="en-US" dirty="0" smtClean="0">
                <a:solidFill>
                  <a:srgbClr val="C00000"/>
                </a:solidFill>
              </a:rPr>
              <a:t>SECURITY</a:t>
            </a:r>
            <a:endParaRPr lang="en-US" dirty="0">
              <a:solidFill>
                <a:srgbClr val="C00000"/>
              </a:solidFill>
            </a:endParaRPr>
          </a:p>
        </p:txBody>
      </p:sp>
    </p:spTree>
    <p:extLst>
      <p:ext uri="{BB962C8B-B14F-4D97-AF65-F5344CB8AC3E}">
        <p14:creationId xmlns:p14="http://schemas.microsoft.com/office/powerpoint/2010/main" val="62860852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dirty="0"/>
              <a:t>LZ Security</a:t>
            </a:r>
            <a:br>
              <a:rPr lang="en-US" sz="4400" dirty="0"/>
            </a:br>
            <a:endParaRPr lang="en-US" sz="4400" dirty="0"/>
          </a:p>
        </p:txBody>
      </p:sp>
      <p:sp>
        <p:nvSpPr>
          <p:cNvPr id="3" name="Content Placeholder 2"/>
          <p:cNvSpPr>
            <a:spLocks noGrp="1"/>
          </p:cNvSpPr>
          <p:nvPr>
            <p:ph idx="1"/>
          </p:nvPr>
        </p:nvSpPr>
        <p:spPr>
          <a:xfrm>
            <a:off x="2482333" y="1947553"/>
            <a:ext cx="8915400" cy="5047013"/>
          </a:xfrm>
        </p:spPr>
        <p:txBody>
          <a:bodyPr>
            <a:normAutofit/>
          </a:bodyPr>
          <a:lstStyle/>
          <a:p>
            <a:r>
              <a:rPr lang="en-US" sz="2400" dirty="0"/>
              <a:t>Security must be maintained from the time the helicopter begins their approach </a:t>
            </a:r>
            <a:r>
              <a:rPr lang="en-US" sz="2400" dirty="0" smtClean="0"/>
              <a:t>to the LZ until after it </a:t>
            </a:r>
            <a:r>
              <a:rPr lang="en-US" sz="2400" dirty="0"/>
              <a:t>has </a:t>
            </a:r>
            <a:r>
              <a:rPr lang="en-US" sz="2400" dirty="0" smtClean="0"/>
              <a:t>departed the LZ.  </a:t>
            </a:r>
          </a:p>
          <a:p>
            <a:endParaRPr lang="en-US" sz="2400" dirty="0" smtClean="0"/>
          </a:p>
          <a:p>
            <a:r>
              <a:rPr lang="en-US" sz="2400" dirty="0" smtClean="0"/>
              <a:t>All </a:t>
            </a:r>
            <a:r>
              <a:rPr lang="en-US" sz="2400" dirty="0"/>
              <a:t>emergency personnel, including the Aircraft Ground Guide, should clear the landing zone prior to the aircraft beginning short final. </a:t>
            </a:r>
            <a:endParaRPr lang="en-US" sz="2400" dirty="0" smtClean="0"/>
          </a:p>
          <a:p>
            <a:endParaRPr lang="en-US" sz="2400" dirty="0"/>
          </a:p>
          <a:p>
            <a:r>
              <a:rPr lang="en-US" sz="2400" dirty="0" smtClean="0"/>
              <a:t>If the helicopter cannot safely get into and out of the landing zone, then you have not helped your patient.</a:t>
            </a:r>
            <a:endParaRPr lang="en-US" sz="2400" dirty="0"/>
          </a:p>
        </p:txBody>
      </p:sp>
    </p:spTree>
    <p:extLst>
      <p:ext uri="{BB962C8B-B14F-4D97-AF65-F5344CB8AC3E}">
        <p14:creationId xmlns:p14="http://schemas.microsoft.com/office/powerpoint/2010/main" val="386819786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Considerations for </a:t>
            </a:r>
            <a:r>
              <a:rPr lang="en-US" dirty="0" smtClean="0"/>
              <a:t>Flight – </a:t>
            </a:r>
            <a:br>
              <a:rPr lang="en-US" dirty="0" smtClean="0"/>
            </a:br>
            <a:r>
              <a:rPr lang="en-US" dirty="0" smtClean="0"/>
              <a:t>Mechanism of Injury </a:t>
            </a:r>
            <a:endParaRPr lang="en-US" dirty="0"/>
          </a:p>
        </p:txBody>
      </p:sp>
      <p:sp>
        <p:nvSpPr>
          <p:cNvPr id="3" name="Content Placeholder 2"/>
          <p:cNvSpPr>
            <a:spLocks noGrp="1"/>
          </p:cNvSpPr>
          <p:nvPr>
            <p:ph idx="1"/>
          </p:nvPr>
        </p:nvSpPr>
        <p:spPr>
          <a:xfrm>
            <a:off x="7125586" y="1947553"/>
            <a:ext cx="8915400" cy="4724400"/>
          </a:xfrm>
        </p:spPr>
        <p:txBody>
          <a:bodyPr>
            <a:noAutofit/>
          </a:bodyPr>
          <a:lstStyle/>
          <a:p>
            <a:r>
              <a:rPr lang="en-US" sz="2400" dirty="0" smtClean="0"/>
              <a:t>MVC </a:t>
            </a:r>
            <a:r>
              <a:rPr lang="en-US" sz="2400" dirty="0"/>
              <a:t>with:</a:t>
            </a:r>
          </a:p>
          <a:p>
            <a:pPr lvl="1"/>
            <a:r>
              <a:rPr lang="en-US" sz="2400" dirty="0"/>
              <a:t>Multiple Patients</a:t>
            </a:r>
          </a:p>
          <a:p>
            <a:pPr lvl="1"/>
            <a:r>
              <a:rPr lang="en-US" sz="2400" dirty="0"/>
              <a:t>Reported Fatalities</a:t>
            </a:r>
          </a:p>
          <a:p>
            <a:pPr lvl="1"/>
            <a:r>
              <a:rPr lang="en-US" sz="2400" dirty="0"/>
              <a:t>Entrapment</a:t>
            </a:r>
          </a:p>
          <a:p>
            <a:pPr lvl="1"/>
            <a:r>
              <a:rPr lang="en-US" sz="2400" dirty="0"/>
              <a:t>Motorcycle Involvement</a:t>
            </a:r>
          </a:p>
          <a:p>
            <a:pPr lvl="1"/>
            <a:r>
              <a:rPr lang="en-US" sz="2400" dirty="0" smtClean="0"/>
              <a:t>Rollover/Ejection</a:t>
            </a:r>
            <a:endParaRPr lang="en-US" sz="2400" dirty="0"/>
          </a:p>
          <a:p>
            <a:pPr lvl="1"/>
            <a:r>
              <a:rPr lang="en-US" sz="2400" dirty="0" smtClean="0"/>
              <a:t>Train </a:t>
            </a:r>
            <a:r>
              <a:rPr lang="en-US" sz="2400" dirty="0"/>
              <a:t>Involvement</a:t>
            </a:r>
          </a:p>
          <a:p>
            <a:r>
              <a:rPr lang="en-US" sz="2400" dirty="0"/>
              <a:t>Auto vs. </a:t>
            </a:r>
            <a:r>
              <a:rPr lang="en-US" sz="2400" dirty="0" smtClean="0"/>
              <a:t>Pedestrian</a:t>
            </a:r>
          </a:p>
          <a:p>
            <a:pPr marL="342900" lvl="1" indent="-342900"/>
            <a:r>
              <a:rPr lang="en-US" sz="2400" dirty="0"/>
              <a:t>Semi vs. Auto</a:t>
            </a:r>
          </a:p>
          <a:p>
            <a:endParaRPr lang="en-US" sz="2000" dirty="0"/>
          </a:p>
          <a:p>
            <a:endParaRPr lang="en-US" sz="2000" dirty="0"/>
          </a:p>
          <a:p>
            <a:endParaRPr lang="en-US" sz="20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5060" y="2560320"/>
            <a:ext cx="4643252" cy="3424844"/>
          </a:xfrm>
          <a:prstGeom prst="rect">
            <a:avLst/>
          </a:prstGeom>
        </p:spPr>
      </p:pic>
    </p:spTree>
    <p:extLst>
      <p:ext uri="{BB962C8B-B14F-4D97-AF65-F5344CB8AC3E}">
        <p14:creationId xmlns:p14="http://schemas.microsoft.com/office/powerpoint/2010/main" val="234493352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5448" y="307434"/>
            <a:ext cx="8911687" cy="1280890"/>
          </a:xfrm>
        </p:spPr>
        <p:txBody>
          <a:bodyPr>
            <a:noAutofit/>
          </a:bodyPr>
          <a:lstStyle/>
          <a:p>
            <a:r>
              <a:rPr lang="en-US" sz="4400" dirty="0"/>
              <a:t>LZ </a:t>
            </a:r>
            <a:r>
              <a:rPr lang="en-US" sz="4400" dirty="0" smtClean="0"/>
              <a:t>Security</a:t>
            </a:r>
            <a:br>
              <a:rPr lang="en-US" sz="4400" dirty="0" smtClean="0"/>
            </a:br>
            <a:endParaRPr lang="en-US" sz="4400" dirty="0"/>
          </a:p>
        </p:txBody>
      </p:sp>
      <p:sp>
        <p:nvSpPr>
          <p:cNvPr id="3" name="Content Placeholder 2"/>
          <p:cNvSpPr>
            <a:spLocks noGrp="1"/>
          </p:cNvSpPr>
          <p:nvPr>
            <p:ph idx="1"/>
          </p:nvPr>
        </p:nvSpPr>
        <p:spPr>
          <a:xfrm>
            <a:off x="2482333" y="1947553"/>
            <a:ext cx="8915400" cy="5047013"/>
          </a:xfrm>
        </p:spPr>
        <p:txBody>
          <a:bodyPr>
            <a:normAutofit/>
          </a:bodyPr>
          <a:lstStyle/>
          <a:p>
            <a:pPr marL="0" indent="0">
              <a:buNone/>
            </a:pPr>
            <a:r>
              <a:rPr lang="en-US" sz="2400" dirty="0"/>
              <a:t/>
            </a:r>
            <a:br>
              <a:rPr lang="en-US" sz="2400" dirty="0"/>
            </a:br>
            <a:endParaRPr lang="en-US" sz="2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98121">
            <a:off x="6160841" y="1142179"/>
            <a:ext cx="5302240" cy="441168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342273">
            <a:off x="822974" y="1554844"/>
            <a:ext cx="5913910" cy="382385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8020" y="2401784"/>
            <a:ext cx="6011114" cy="4353533"/>
          </a:xfrm>
          <a:prstGeom prst="rect">
            <a:avLst/>
          </a:prstGeom>
        </p:spPr>
      </p:pic>
      <p:sp>
        <p:nvSpPr>
          <p:cNvPr id="7" name="TextBox 6"/>
          <p:cNvSpPr txBox="1"/>
          <p:nvPr/>
        </p:nvSpPr>
        <p:spPr>
          <a:xfrm rot="1650060">
            <a:off x="6769774" y="1354892"/>
            <a:ext cx="5652652" cy="1754326"/>
          </a:xfrm>
          <a:prstGeom prst="rect">
            <a:avLst/>
          </a:prstGeom>
          <a:noFill/>
        </p:spPr>
        <p:txBody>
          <a:bodyPr wrap="square" rtlCol="0">
            <a:spAutoFit/>
          </a:bodyPr>
          <a:lstStyle/>
          <a:p>
            <a:r>
              <a:rPr lang="en-US" dirty="0">
                <a:solidFill>
                  <a:schemeClr val="bg1"/>
                </a:solidFill>
              </a:rPr>
              <a:t>This emergency medical helicopter was badly damaged after a suspected drunk driver crashed into it after colliding with a fire truck outside Gallup in New Mexico </a:t>
            </a:r>
            <a:r>
              <a:rPr lang="en-US" dirty="0"/>
              <a:t/>
            </a:r>
            <a:br>
              <a:rPr lang="en-US" dirty="0"/>
            </a:br>
            <a:r>
              <a:rPr lang="en-US" dirty="0"/>
              <a:t/>
            </a:r>
            <a:br>
              <a:rPr lang="en-US" dirty="0"/>
            </a:br>
            <a:endParaRPr lang="en-US" dirty="0"/>
          </a:p>
        </p:txBody>
      </p:sp>
    </p:spTree>
    <p:extLst>
      <p:ext uri="{BB962C8B-B14F-4D97-AF65-F5344CB8AC3E}">
        <p14:creationId xmlns:p14="http://schemas.microsoft.com/office/powerpoint/2010/main" val="50382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42" presetClass="entr" presetSubtype="0" fill="hold" nodeType="afterEffect">
                                  <p:stCondLst>
                                    <p:cond delay="20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par>
                                <p:cTn id="16" presetID="53" presetClass="entr" presetSubtype="16"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childTnLst>
                                </p:cTn>
                              </p:par>
                            </p:childTnLst>
                          </p:cTn>
                        </p:par>
                        <p:par>
                          <p:cTn id="21" fill="hold">
                            <p:stCondLst>
                              <p:cond delay="3500"/>
                            </p:stCondLst>
                            <p:childTnLst>
                              <p:par>
                                <p:cTn id="22" presetID="16" presetClass="entr" presetSubtype="21" fill="hold" nodeType="afterEffect">
                                  <p:stCondLst>
                                    <p:cond delay="200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dirty="0"/>
              <a:t>LZ </a:t>
            </a:r>
            <a:r>
              <a:rPr lang="en-US" sz="4400" dirty="0" smtClean="0"/>
              <a:t>Security (Continued)</a:t>
            </a:r>
            <a:r>
              <a:rPr lang="en-US" sz="4400" dirty="0"/>
              <a:t/>
            </a:r>
            <a:br>
              <a:rPr lang="en-US" sz="4400" dirty="0"/>
            </a:br>
            <a:endParaRPr lang="en-US" sz="4400" dirty="0"/>
          </a:p>
        </p:txBody>
      </p:sp>
      <p:sp>
        <p:nvSpPr>
          <p:cNvPr id="3" name="Content Placeholder 2"/>
          <p:cNvSpPr>
            <a:spLocks noGrp="1"/>
          </p:cNvSpPr>
          <p:nvPr>
            <p:ph idx="1"/>
          </p:nvPr>
        </p:nvSpPr>
        <p:spPr>
          <a:xfrm>
            <a:off x="6822868" y="1580531"/>
            <a:ext cx="4951620" cy="5047013"/>
          </a:xfrm>
        </p:spPr>
        <p:txBody>
          <a:bodyPr>
            <a:normAutofit/>
          </a:bodyPr>
          <a:lstStyle/>
          <a:p>
            <a:r>
              <a:rPr lang="en-US" sz="2400" dirty="0" smtClean="0"/>
              <a:t>If </a:t>
            </a:r>
            <a:r>
              <a:rPr lang="en-US" sz="2400" dirty="0"/>
              <a:t>the helicopter is running while the medical personnel are in the ambulance packaging the patient, someone needs to ensure the LZ is kept clear of </a:t>
            </a:r>
            <a:r>
              <a:rPr lang="en-US" sz="2400" dirty="0" smtClean="0"/>
              <a:t>all pedestrian &amp; vehicle </a:t>
            </a:r>
            <a:r>
              <a:rPr lang="en-US" sz="2400" dirty="0"/>
              <a:t>traffic.</a:t>
            </a:r>
          </a:p>
          <a:p>
            <a:r>
              <a:rPr lang="en-US" sz="2400" dirty="0" smtClean="0"/>
              <a:t>Keep </a:t>
            </a:r>
            <a:r>
              <a:rPr lang="en-US" sz="2400" dirty="0"/>
              <a:t>public back 200 </a:t>
            </a:r>
            <a:r>
              <a:rPr lang="en-US" sz="2400" dirty="0" smtClean="0"/>
              <a:t>feet</a:t>
            </a:r>
          </a:p>
          <a:p>
            <a:r>
              <a:rPr lang="en-US" sz="2400" dirty="0" smtClean="0"/>
              <a:t>Keep </a:t>
            </a:r>
            <a:r>
              <a:rPr lang="en-US" sz="2400" dirty="0"/>
              <a:t>Fire/Rescue back 100 </a:t>
            </a:r>
            <a:r>
              <a:rPr lang="en-US" sz="2400" dirty="0" smtClean="0"/>
              <a:t>feet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4168" y="1769713"/>
            <a:ext cx="5047013" cy="3474945"/>
          </a:xfrm>
          <a:prstGeom prst="rect">
            <a:avLst/>
          </a:prstGeom>
        </p:spPr>
      </p:pic>
    </p:spTree>
    <p:extLst>
      <p:ext uri="{BB962C8B-B14F-4D97-AF65-F5344CB8AC3E}">
        <p14:creationId xmlns:p14="http://schemas.microsoft.com/office/powerpoint/2010/main" val="205446367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dirty="0" smtClean="0"/>
              <a:t>“HOT” Loading of </a:t>
            </a:r>
            <a:r>
              <a:rPr lang="en-US" sz="4400" dirty="0"/>
              <a:t>the Helicopter</a:t>
            </a:r>
          </a:p>
        </p:txBody>
      </p:sp>
      <p:sp>
        <p:nvSpPr>
          <p:cNvPr id="3" name="Content Placeholder 2"/>
          <p:cNvSpPr>
            <a:spLocks noGrp="1"/>
          </p:cNvSpPr>
          <p:nvPr>
            <p:ph idx="1"/>
          </p:nvPr>
        </p:nvSpPr>
        <p:spPr>
          <a:xfrm>
            <a:off x="2517960" y="1437903"/>
            <a:ext cx="4025344" cy="4955969"/>
          </a:xfrm>
        </p:spPr>
        <p:txBody>
          <a:bodyPr>
            <a:normAutofit lnSpcReduction="10000"/>
          </a:bodyPr>
          <a:lstStyle/>
          <a:p>
            <a:endParaRPr lang="en-US" sz="2000" dirty="0" smtClean="0"/>
          </a:p>
          <a:p>
            <a:r>
              <a:rPr lang="en-US" sz="2400" dirty="0" smtClean="0"/>
              <a:t>Will </a:t>
            </a:r>
            <a:r>
              <a:rPr lang="en-US" sz="2400" dirty="0"/>
              <a:t>be at the Direction </a:t>
            </a:r>
            <a:r>
              <a:rPr lang="en-US" sz="2400" dirty="0" smtClean="0"/>
              <a:t>of </a:t>
            </a:r>
            <a:r>
              <a:rPr lang="en-US" sz="2400" dirty="0"/>
              <a:t>the Flight Crew</a:t>
            </a:r>
          </a:p>
          <a:p>
            <a:r>
              <a:rPr lang="en-US" sz="2400" dirty="0"/>
              <a:t>Your assistance may be required and is appreciated</a:t>
            </a:r>
          </a:p>
          <a:p>
            <a:r>
              <a:rPr lang="en-US" sz="2400" dirty="0"/>
              <a:t>Flight crew will open and close the helicopter </a:t>
            </a:r>
            <a:r>
              <a:rPr lang="en-US" sz="2400" dirty="0" smtClean="0"/>
              <a:t>doors</a:t>
            </a:r>
          </a:p>
          <a:p>
            <a:r>
              <a:rPr lang="en-US" sz="2400" dirty="0"/>
              <a:t>No loose clothing (</a:t>
            </a:r>
            <a:r>
              <a:rPr lang="en-US" sz="2400" dirty="0" smtClean="0"/>
              <a:t>hats, etc.)</a:t>
            </a:r>
            <a:endParaRPr lang="en-US" sz="2400" dirty="0"/>
          </a:p>
          <a:p>
            <a:r>
              <a:rPr lang="en-US" sz="2400" dirty="0"/>
              <a:t>Maintain control of stretcher/sheets</a:t>
            </a:r>
          </a:p>
          <a:p>
            <a:endParaRPr lang="en-US" sz="2400" dirty="0"/>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8935" y="2050137"/>
            <a:ext cx="4750130" cy="3678000"/>
          </a:xfrm>
          <a:prstGeom prst="rect">
            <a:avLst/>
          </a:prstGeom>
        </p:spPr>
      </p:pic>
    </p:spTree>
    <p:extLst>
      <p:ext uri="{BB962C8B-B14F-4D97-AF65-F5344CB8AC3E}">
        <p14:creationId xmlns:p14="http://schemas.microsoft.com/office/powerpoint/2010/main" val="142971500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dirty="0"/>
              <a:t>Departure Safety and Security</a:t>
            </a:r>
          </a:p>
        </p:txBody>
      </p:sp>
      <p:sp>
        <p:nvSpPr>
          <p:cNvPr id="3" name="Content Placeholder 2"/>
          <p:cNvSpPr>
            <a:spLocks noGrp="1"/>
          </p:cNvSpPr>
          <p:nvPr>
            <p:ph idx="1"/>
          </p:nvPr>
        </p:nvSpPr>
        <p:spPr/>
        <p:txBody>
          <a:bodyPr>
            <a:normAutofit/>
          </a:bodyPr>
          <a:lstStyle/>
          <a:p>
            <a:r>
              <a:rPr lang="en-US" sz="2000" dirty="0"/>
              <a:t>Direct bystanders and/or </a:t>
            </a:r>
            <a:endParaRPr lang="en-US" sz="2000" dirty="0" smtClean="0"/>
          </a:p>
          <a:p>
            <a:pPr marL="0" indent="0">
              <a:buNone/>
            </a:pPr>
            <a:r>
              <a:rPr lang="en-US" sz="2000" dirty="0"/>
              <a:t> </a:t>
            </a:r>
            <a:r>
              <a:rPr lang="en-US" sz="2000" dirty="0" smtClean="0"/>
              <a:t>     colleagues </a:t>
            </a:r>
            <a:r>
              <a:rPr lang="en-US" sz="2000" dirty="0"/>
              <a:t>to a safe distance</a:t>
            </a:r>
          </a:p>
          <a:p>
            <a:r>
              <a:rPr lang="en-US" sz="2000" dirty="0"/>
              <a:t>Watch for loose debris</a:t>
            </a:r>
          </a:p>
          <a:p>
            <a:r>
              <a:rPr lang="en-US" sz="2000" dirty="0"/>
              <a:t>Alert pilot of any problems </a:t>
            </a:r>
            <a:endParaRPr lang="en-US" sz="2000" dirty="0" smtClean="0"/>
          </a:p>
          <a:p>
            <a:pPr marL="0" indent="0">
              <a:buNone/>
            </a:pPr>
            <a:r>
              <a:rPr lang="en-US" sz="2000" dirty="0"/>
              <a:t> </a:t>
            </a:r>
            <a:r>
              <a:rPr lang="en-US" sz="2000" dirty="0" smtClean="0"/>
              <a:t>     or </a:t>
            </a:r>
            <a:r>
              <a:rPr lang="en-US" sz="2000" dirty="0"/>
              <a:t>concerns</a:t>
            </a:r>
          </a:p>
          <a:p>
            <a:r>
              <a:rPr lang="en-US" sz="2000" dirty="0"/>
              <a:t>Maintain LZ for several minutes </a:t>
            </a:r>
            <a:endParaRPr lang="en-US" sz="2000" dirty="0" smtClean="0"/>
          </a:p>
          <a:p>
            <a:pPr marL="0" indent="0">
              <a:buNone/>
            </a:pPr>
            <a:r>
              <a:rPr lang="en-US" sz="2000" dirty="0"/>
              <a:t> </a:t>
            </a:r>
            <a:r>
              <a:rPr lang="en-US" sz="2000" dirty="0" smtClean="0"/>
              <a:t>     in </a:t>
            </a:r>
            <a:r>
              <a:rPr lang="en-US" sz="2000" dirty="0"/>
              <a:t>case aircraft needs to return </a:t>
            </a:r>
            <a:endParaRPr lang="en-US" sz="2000" dirty="0" smtClean="0"/>
          </a:p>
          <a:p>
            <a:pPr marL="0" indent="0">
              <a:buNone/>
            </a:pPr>
            <a:r>
              <a:rPr lang="en-US" sz="2000" dirty="0"/>
              <a:t> </a:t>
            </a:r>
            <a:r>
              <a:rPr lang="en-US" sz="2000" dirty="0" smtClean="0"/>
              <a:t>    (</a:t>
            </a:r>
            <a:r>
              <a:rPr lang="en-US" sz="2000" dirty="0"/>
              <a:t>trauma arrest, “chip light”, etc.)</a:t>
            </a:r>
          </a:p>
          <a:p>
            <a:endParaRPr lang="en-US" sz="2000" dirty="0"/>
          </a:p>
        </p:txBody>
      </p:sp>
      <p:pic>
        <p:nvPicPr>
          <p:cNvPr id="4" name="Shape 321" descr="NEWMF6_crop"/>
          <p:cNvPicPr preferRelativeResize="0"/>
          <p:nvPr/>
        </p:nvPicPr>
        <p:blipFill rotWithShape="1">
          <a:blip r:embed="rId2">
            <a:alphaModFix/>
          </a:blip>
          <a:srcRect/>
          <a:stretch/>
        </p:blipFill>
        <p:spPr>
          <a:xfrm>
            <a:off x="7066034" y="2243387"/>
            <a:ext cx="4785409" cy="3200972"/>
          </a:xfrm>
          <a:prstGeom prst="rect">
            <a:avLst/>
          </a:prstGeom>
          <a:noFill/>
          <a:ln>
            <a:noFill/>
          </a:ln>
        </p:spPr>
      </p:pic>
    </p:spTree>
    <p:extLst>
      <p:ext uri="{BB962C8B-B14F-4D97-AF65-F5344CB8AC3E}">
        <p14:creationId xmlns:p14="http://schemas.microsoft.com/office/powerpoint/2010/main" val="28374695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ACCT summit logo wState"/>
          <p:cNvPicPr>
            <a:picLocks noChangeAspect="1" noChangeArrowheads="1"/>
          </p:cNvPicPr>
          <p:nvPr/>
        </p:nvPicPr>
        <p:blipFill>
          <a:blip r:embed="rId2">
            <a:extLst>
              <a:ext uri="{28A0092B-C50C-407E-A947-70E740481C1C}">
                <a14:useLocalDpi xmlns:a14="http://schemas.microsoft.com/office/drawing/2010/main" val="0"/>
              </a:ext>
            </a:extLst>
          </a:blip>
          <a:srcRect l="12447" t="12437" r="12662" b="18871"/>
          <a:stretch>
            <a:fillRect/>
          </a:stretch>
        </p:blipFill>
        <p:spPr bwMode="auto">
          <a:xfrm>
            <a:off x="3462740" y="0"/>
            <a:ext cx="5268035" cy="4807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639057" y="4452582"/>
            <a:ext cx="8915399" cy="1825389"/>
          </a:xfrm>
        </p:spPr>
        <p:txBody>
          <a:bodyPr>
            <a:normAutofit/>
          </a:bodyPr>
          <a:lstStyle/>
          <a:p>
            <a:pPr algn="ctr"/>
            <a:r>
              <a:rPr lang="en-US" dirty="0" smtClean="0">
                <a:solidFill>
                  <a:srgbClr val="C00000"/>
                </a:solidFill>
              </a:rPr>
              <a:t>HAZMAT</a:t>
            </a:r>
            <a:endParaRPr lang="en-US" dirty="0">
              <a:solidFill>
                <a:srgbClr val="C00000"/>
              </a:solidFill>
            </a:endParaRPr>
          </a:p>
        </p:txBody>
      </p:sp>
    </p:spTree>
    <p:extLst>
      <p:ext uri="{BB962C8B-B14F-4D97-AF65-F5344CB8AC3E}">
        <p14:creationId xmlns:p14="http://schemas.microsoft.com/office/powerpoint/2010/main" val="236021084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dirty="0"/>
              <a:t>Hazardous Materials</a:t>
            </a:r>
            <a:br>
              <a:rPr lang="en-US" sz="4400" dirty="0"/>
            </a:br>
            <a:endParaRPr lang="en-US" sz="4400" dirty="0"/>
          </a:p>
        </p:txBody>
      </p:sp>
      <p:sp>
        <p:nvSpPr>
          <p:cNvPr id="3" name="Content Placeholder 2"/>
          <p:cNvSpPr>
            <a:spLocks noGrp="1"/>
          </p:cNvSpPr>
          <p:nvPr>
            <p:ph idx="1"/>
          </p:nvPr>
        </p:nvSpPr>
        <p:spPr>
          <a:xfrm>
            <a:off x="2565461" y="1658587"/>
            <a:ext cx="8915400" cy="3777622"/>
          </a:xfrm>
        </p:spPr>
        <p:txBody>
          <a:bodyPr>
            <a:normAutofit/>
          </a:bodyPr>
          <a:lstStyle/>
          <a:p>
            <a:r>
              <a:rPr lang="en-US" sz="2400" dirty="0" smtClean="0"/>
              <a:t>FAA </a:t>
            </a:r>
            <a:r>
              <a:rPr lang="en-US" sz="2400" dirty="0"/>
              <a:t>prohibits transportation of Hazard Material  (no contaminated clothing)</a:t>
            </a:r>
          </a:p>
          <a:p>
            <a:r>
              <a:rPr lang="en-US" sz="2400" dirty="0"/>
              <a:t>PATIENTS MUST BE DECONTAMINATED PRIOR TO TRANSPORT BY HELICOPTER</a:t>
            </a:r>
          </a:p>
          <a:p>
            <a:r>
              <a:rPr lang="en-US" sz="2400" dirty="0"/>
              <a:t>Helicopter crews do not have protective gear or breathing apparatus</a:t>
            </a:r>
          </a:p>
          <a:p>
            <a:r>
              <a:rPr lang="en-US" sz="2400" dirty="0"/>
              <a:t>Any helicopter LZ should be AT LEAST 1 MILE upwind of explosives, poisonous </a:t>
            </a:r>
            <a:r>
              <a:rPr lang="en-US" sz="2400" dirty="0" smtClean="0"/>
              <a:t>gasses, or </a:t>
            </a:r>
            <a:r>
              <a:rPr lang="en-US" sz="2400" dirty="0"/>
              <a:t>chemicals in danger of exploding</a:t>
            </a:r>
          </a:p>
          <a:p>
            <a:endParaRPr lang="en-US" sz="2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65759" y="245918"/>
            <a:ext cx="1314512" cy="1333500"/>
          </a:xfrm>
          <a:prstGeom prst="rect">
            <a:avLst/>
          </a:prstGeom>
        </p:spPr>
      </p:pic>
    </p:spTree>
    <p:extLst>
      <p:ext uri="{BB962C8B-B14F-4D97-AF65-F5344CB8AC3E}">
        <p14:creationId xmlns:p14="http://schemas.microsoft.com/office/powerpoint/2010/main" val="1233832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dirty="0"/>
              <a:t>HAZMAT Situations</a:t>
            </a:r>
          </a:p>
        </p:txBody>
      </p:sp>
      <p:sp>
        <p:nvSpPr>
          <p:cNvPr id="3" name="Content Placeholder 2"/>
          <p:cNvSpPr>
            <a:spLocks noGrp="1"/>
          </p:cNvSpPr>
          <p:nvPr>
            <p:ph idx="1"/>
          </p:nvPr>
        </p:nvSpPr>
        <p:spPr/>
        <p:txBody>
          <a:bodyPr>
            <a:normAutofit fontScale="92500"/>
          </a:bodyPr>
          <a:lstStyle/>
          <a:p>
            <a:r>
              <a:rPr lang="en-US" sz="2600" dirty="0"/>
              <a:t>Helicopter engine exhaust can ignite combustible gases. </a:t>
            </a:r>
          </a:p>
          <a:p>
            <a:r>
              <a:rPr lang="en-US" sz="2600" dirty="0" smtClean="0"/>
              <a:t>Rotor </a:t>
            </a:r>
            <a:r>
              <a:rPr lang="en-US" sz="2600" dirty="0"/>
              <a:t>wash can blow hazardous material over a large area. </a:t>
            </a:r>
          </a:p>
          <a:p>
            <a:r>
              <a:rPr lang="en-US" sz="2600" dirty="0"/>
              <a:t>Avoid setting up the LZ in low lying areas near the scene. </a:t>
            </a:r>
          </a:p>
          <a:p>
            <a:r>
              <a:rPr lang="en-US" sz="2600" dirty="0"/>
              <a:t>Avoid setting up a LZ down wind of an accident site. </a:t>
            </a:r>
          </a:p>
          <a:p>
            <a:r>
              <a:rPr lang="en-US" sz="2600" dirty="0" smtClean="0"/>
              <a:t>Do </a:t>
            </a:r>
            <a:r>
              <a:rPr lang="en-US" sz="2600" dirty="0"/>
              <a:t>not put contaminated items on-board the helicopter. </a:t>
            </a:r>
          </a:p>
          <a:p>
            <a:r>
              <a:rPr lang="en-US" sz="2600" dirty="0"/>
              <a:t>Never assume its not a HAZMAT situation</a:t>
            </a:r>
          </a:p>
          <a:p>
            <a:endParaRPr lang="en-US" dirty="0"/>
          </a:p>
        </p:txBody>
      </p:sp>
    </p:spTree>
    <p:extLst>
      <p:ext uri="{BB962C8B-B14F-4D97-AF65-F5344CB8AC3E}">
        <p14:creationId xmlns:p14="http://schemas.microsoft.com/office/powerpoint/2010/main" val="38579103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82565" y="590880"/>
            <a:ext cx="8550234" cy="5530850"/>
          </a:xfrm>
        </p:spPr>
      </p:pic>
      <p:sp>
        <p:nvSpPr>
          <p:cNvPr id="7" name="TextBox 6"/>
          <p:cNvSpPr txBox="1"/>
          <p:nvPr/>
        </p:nvSpPr>
        <p:spPr>
          <a:xfrm>
            <a:off x="2558815" y="638184"/>
            <a:ext cx="3810000" cy="646331"/>
          </a:xfrm>
          <a:prstGeom prst="rect">
            <a:avLst/>
          </a:prstGeom>
          <a:noFill/>
        </p:spPr>
        <p:txBody>
          <a:bodyPr wrap="square" rtlCol="0">
            <a:spAutoFit/>
          </a:bodyPr>
          <a:lstStyle/>
          <a:p>
            <a:r>
              <a:rPr lang="en-US" sz="3600" dirty="0" smtClean="0">
                <a:solidFill>
                  <a:srgbClr val="002654"/>
                </a:solidFill>
              </a:rPr>
              <a:t>Questions?</a:t>
            </a:r>
            <a:endParaRPr lang="en-US" sz="3600" dirty="0">
              <a:solidFill>
                <a:srgbClr val="002654"/>
              </a:solidFill>
            </a:endParaRPr>
          </a:p>
        </p:txBody>
      </p:sp>
    </p:spTree>
    <p:extLst>
      <p:ext uri="{BB962C8B-B14F-4D97-AF65-F5344CB8AC3E}">
        <p14:creationId xmlns:p14="http://schemas.microsoft.com/office/powerpoint/2010/main" val="32786086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Considerations for Flight– </a:t>
            </a:r>
            <a:r>
              <a:rPr lang="en-US" dirty="0" smtClean="0"/>
              <a:t>Burns </a:t>
            </a:r>
            <a:endParaRPr lang="en-US" dirty="0"/>
          </a:p>
        </p:txBody>
      </p:sp>
      <p:sp>
        <p:nvSpPr>
          <p:cNvPr id="3" name="Content Placeholder 2"/>
          <p:cNvSpPr>
            <a:spLocks noGrp="1"/>
          </p:cNvSpPr>
          <p:nvPr>
            <p:ph idx="1"/>
          </p:nvPr>
        </p:nvSpPr>
        <p:spPr>
          <a:xfrm>
            <a:off x="2185451" y="1397329"/>
            <a:ext cx="5557261" cy="4837215"/>
          </a:xfrm>
        </p:spPr>
        <p:txBody>
          <a:bodyPr>
            <a:normAutofit/>
          </a:bodyPr>
          <a:lstStyle/>
          <a:p>
            <a:r>
              <a:rPr lang="en-US" sz="2400" dirty="0"/>
              <a:t>Burns &gt; 20% TBSA or &gt;10% 3rd degree</a:t>
            </a:r>
          </a:p>
          <a:p>
            <a:r>
              <a:rPr lang="en-US" sz="2400" dirty="0"/>
              <a:t>Burns with respiratory involvement</a:t>
            </a:r>
          </a:p>
          <a:p>
            <a:r>
              <a:rPr lang="en-US" sz="2400" dirty="0"/>
              <a:t>Consider age (&lt;5 or &gt;65) and co-morbid conditions </a:t>
            </a:r>
          </a:p>
          <a:p>
            <a:r>
              <a:rPr lang="en-US" sz="2400" dirty="0"/>
              <a:t>Circumferential burns</a:t>
            </a:r>
          </a:p>
          <a:p>
            <a:r>
              <a:rPr lang="en-US" sz="2400" dirty="0"/>
              <a:t>Burns involving the genitalia, palms of the hands and/or </a:t>
            </a:r>
            <a:br>
              <a:rPr lang="en-US" sz="2400" dirty="0"/>
            </a:br>
            <a:r>
              <a:rPr lang="en-US" sz="2400" dirty="0"/>
              <a:t>soles of the feet </a:t>
            </a:r>
          </a:p>
          <a:p>
            <a:r>
              <a:rPr lang="en-US" sz="2400" dirty="0"/>
              <a:t>Dispatch Discretion</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8121" y="1947040"/>
            <a:ext cx="4140199" cy="3444767"/>
          </a:xfrm>
          <a:prstGeom prst="rect">
            <a:avLst/>
          </a:prstGeom>
        </p:spPr>
      </p:pic>
    </p:spTree>
    <p:extLst>
      <p:ext uri="{BB962C8B-B14F-4D97-AF65-F5344CB8AC3E}">
        <p14:creationId xmlns:p14="http://schemas.microsoft.com/office/powerpoint/2010/main" val="29182372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Considerations for </a:t>
            </a:r>
            <a:r>
              <a:rPr lang="en-US" sz="4400" dirty="0" smtClean="0"/>
              <a:t>Flight – Other </a:t>
            </a:r>
            <a:endParaRPr lang="en-US" sz="4400" dirty="0"/>
          </a:p>
        </p:txBody>
      </p:sp>
      <p:sp>
        <p:nvSpPr>
          <p:cNvPr id="3" name="Content Placeholder 2"/>
          <p:cNvSpPr>
            <a:spLocks noGrp="1"/>
          </p:cNvSpPr>
          <p:nvPr>
            <p:ph idx="1"/>
          </p:nvPr>
        </p:nvSpPr>
        <p:spPr>
          <a:xfrm>
            <a:off x="5486792" y="1741433"/>
            <a:ext cx="6471660" cy="4694993"/>
          </a:xfrm>
        </p:spPr>
        <p:txBody>
          <a:bodyPr>
            <a:normAutofit/>
          </a:bodyPr>
          <a:lstStyle/>
          <a:p>
            <a:r>
              <a:rPr lang="en-US" sz="2400" dirty="0"/>
              <a:t>Death of another person in same accident</a:t>
            </a:r>
          </a:p>
          <a:p>
            <a:r>
              <a:rPr lang="en-US" sz="2400" dirty="0" smtClean="0"/>
              <a:t>Trauma </a:t>
            </a:r>
            <a:r>
              <a:rPr lang="en-US" sz="2400" dirty="0"/>
              <a:t>with pregnancy 3 </a:t>
            </a:r>
            <a:r>
              <a:rPr lang="en-US" sz="2400" dirty="0" smtClean="0"/>
              <a:t>months </a:t>
            </a:r>
            <a:r>
              <a:rPr lang="en-US" sz="2400" dirty="0"/>
              <a:t>or greater</a:t>
            </a:r>
          </a:p>
          <a:p>
            <a:r>
              <a:rPr lang="en-US" sz="2400" dirty="0" smtClean="0"/>
              <a:t>Traumatic </a:t>
            </a:r>
            <a:r>
              <a:rPr lang="en-US" sz="2400" dirty="0"/>
              <a:t>arrest </a:t>
            </a:r>
          </a:p>
          <a:p>
            <a:r>
              <a:rPr lang="en-US" sz="2400" dirty="0" smtClean="0"/>
              <a:t>Total </a:t>
            </a:r>
            <a:r>
              <a:rPr lang="en-US" sz="2400" dirty="0"/>
              <a:t>or partial amputation of an extremity</a:t>
            </a:r>
          </a:p>
          <a:p>
            <a:r>
              <a:rPr lang="en-US" sz="2400" dirty="0" smtClean="0"/>
              <a:t>Major </a:t>
            </a:r>
            <a:r>
              <a:rPr lang="en-US" sz="2400" dirty="0"/>
              <a:t>lacerations with hemodynamic instability</a:t>
            </a:r>
          </a:p>
          <a:p>
            <a:r>
              <a:rPr lang="en-US" sz="2400" dirty="0" smtClean="0"/>
              <a:t>Fall </a:t>
            </a:r>
            <a:r>
              <a:rPr lang="en-US" sz="2400" dirty="0"/>
              <a:t>of significant distance</a:t>
            </a:r>
          </a:p>
          <a:p>
            <a:endParaRPr lang="en-US" sz="2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5975" y="2493150"/>
            <a:ext cx="4490817" cy="2991053"/>
          </a:xfrm>
          <a:prstGeom prst="rect">
            <a:avLst/>
          </a:prstGeom>
        </p:spPr>
      </p:pic>
    </p:spTree>
    <p:extLst>
      <p:ext uri="{BB962C8B-B14F-4D97-AF65-F5344CB8AC3E}">
        <p14:creationId xmlns:p14="http://schemas.microsoft.com/office/powerpoint/2010/main" val="18477693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ACCT summit logo wState"/>
          <p:cNvPicPr>
            <a:picLocks noChangeAspect="1" noChangeArrowheads="1"/>
          </p:cNvPicPr>
          <p:nvPr/>
        </p:nvPicPr>
        <p:blipFill>
          <a:blip r:embed="rId3">
            <a:extLst>
              <a:ext uri="{28A0092B-C50C-407E-A947-70E740481C1C}">
                <a14:useLocalDpi xmlns:a14="http://schemas.microsoft.com/office/drawing/2010/main" val="0"/>
              </a:ext>
            </a:extLst>
          </a:blip>
          <a:srcRect l="12447" t="12437" r="12662" b="18871"/>
          <a:stretch>
            <a:fillRect/>
          </a:stretch>
        </p:blipFill>
        <p:spPr bwMode="auto">
          <a:xfrm>
            <a:off x="3462740" y="0"/>
            <a:ext cx="5268035" cy="4807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639057" y="4452582"/>
            <a:ext cx="8915399" cy="1825389"/>
          </a:xfrm>
        </p:spPr>
        <p:txBody>
          <a:bodyPr>
            <a:normAutofit/>
          </a:bodyPr>
          <a:lstStyle/>
          <a:p>
            <a:pPr algn="ctr"/>
            <a:r>
              <a:rPr lang="en-US" dirty="0" smtClean="0">
                <a:solidFill>
                  <a:srgbClr val="C00000"/>
                </a:solidFill>
              </a:rPr>
              <a:t>HELICOPTER SAFETY</a:t>
            </a:r>
            <a:endParaRPr lang="en-US" dirty="0">
              <a:solidFill>
                <a:srgbClr val="C00000"/>
              </a:solidFill>
            </a:endParaRPr>
          </a:p>
        </p:txBody>
      </p:sp>
    </p:spTree>
    <p:extLst>
      <p:ext uri="{BB962C8B-B14F-4D97-AF65-F5344CB8AC3E}">
        <p14:creationId xmlns:p14="http://schemas.microsoft.com/office/powerpoint/2010/main" val="17339338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dirty="0" smtClean="0"/>
              <a:t>When Calling for an Aircraft</a:t>
            </a:r>
            <a:r>
              <a:rPr lang="en-US" sz="4400" dirty="0"/>
              <a:t/>
            </a:r>
            <a:br>
              <a:rPr lang="en-US" sz="4400" dirty="0"/>
            </a:br>
            <a:endParaRPr lang="en-US" sz="4400" dirty="0"/>
          </a:p>
        </p:txBody>
      </p:sp>
      <p:sp>
        <p:nvSpPr>
          <p:cNvPr id="3" name="Content Placeholder 2"/>
          <p:cNvSpPr>
            <a:spLocks noGrp="1"/>
          </p:cNvSpPr>
          <p:nvPr>
            <p:ph idx="1"/>
          </p:nvPr>
        </p:nvSpPr>
        <p:spPr>
          <a:xfrm>
            <a:off x="2209202" y="1905000"/>
            <a:ext cx="8915400" cy="3412456"/>
          </a:xfrm>
        </p:spPr>
        <p:txBody>
          <a:bodyPr>
            <a:noAutofit/>
          </a:bodyPr>
          <a:lstStyle/>
          <a:p>
            <a:pPr marL="0" indent="0">
              <a:buNone/>
            </a:pPr>
            <a:r>
              <a:rPr lang="en-US" sz="2400" dirty="0" smtClean="0"/>
              <a:t>The following two safety questions should always be asked whenever requesting a helicopter from any flight service</a:t>
            </a:r>
            <a:r>
              <a:rPr lang="en-US" sz="2400" dirty="0" smtClean="0"/>
              <a:t>:</a:t>
            </a:r>
            <a:endParaRPr lang="en-US" sz="2400" dirty="0"/>
          </a:p>
          <a:p>
            <a:endParaRPr lang="en-US" sz="2400" dirty="0" smtClean="0"/>
          </a:p>
          <a:p>
            <a:r>
              <a:rPr lang="en-US" sz="2400" dirty="0"/>
              <a:t>Are any other aircraft responding to this scene/location?</a:t>
            </a:r>
          </a:p>
          <a:p>
            <a:endParaRPr lang="en-US" sz="2400" dirty="0"/>
          </a:p>
          <a:p>
            <a:r>
              <a:rPr lang="en-US" sz="2400" dirty="0" smtClean="0"/>
              <a:t>Have </a:t>
            </a:r>
            <a:r>
              <a:rPr lang="en-US" sz="2400" dirty="0"/>
              <a:t>any other aircraft declined this flight for weather</a:t>
            </a:r>
            <a:r>
              <a:rPr lang="en-US" sz="2400" dirty="0" smtClean="0"/>
              <a:t>?</a:t>
            </a:r>
            <a:endParaRPr lang="en-US" sz="2400" dirty="0"/>
          </a:p>
          <a:p>
            <a:endParaRPr lang="en-US" sz="2000" dirty="0"/>
          </a:p>
        </p:txBody>
      </p:sp>
    </p:spTree>
    <p:extLst>
      <p:ext uri="{BB962C8B-B14F-4D97-AF65-F5344CB8AC3E}">
        <p14:creationId xmlns:p14="http://schemas.microsoft.com/office/powerpoint/2010/main" val="452587122"/>
      </p:ext>
    </p:extLst>
  </p:cSld>
  <p:clrMapOvr>
    <a:masterClrMapping/>
  </p:clrMapOvr>
  <p:timing>
    <p:tnLst>
      <p:par>
        <p:cTn id="1" dur="indefinite" restart="never" nodeType="tmRoot"/>
      </p:par>
    </p:tn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TM02892315[[fn=Wisp]]</Template>
  <TotalTime>3103</TotalTime>
  <Words>2138</Words>
  <Application>Microsoft Office PowerPoint</Application>
  <PresentationFormat>Widescreen</PresentationFormat>
  <Paragraphs>299</Paragraphs>
  <Slides>57</Slides>
  <Notes>5</Notes>
  <HiddenSlides>0</HiddenSlides>
  <MMClips>1</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57</vt:i4>
      </vt:variant>
    </vt:vector>
  </HeadingPairs>
  <TitlesOfParts>
    <vt:vector size="64" baseType="lpstr">
      <vt:lpstr>Arial</vt:lpstr>
      <vt:lpstr>Calibri</vt:lpstr>
      <vt:lpstr>Century Gothic</vt:lpstr>
      <vt:lpstr>Verdana</vt:lpstr>
      <vt:lpstr>Wingdings 3</vt:lpstr>
      <vt:lpstr>Wisp</vt:lpstr>
      <vt:lpstr>Bitmap Image</vt:lpstr>
      <vt:lpstr>HELICOPTER SAFETY &amp; LANDING ZONE TRAINING</vt:lpstr>
      <vt:lpstr>Overview</vt:lpstr>
      <vt:lpstr>CRITERIA FOR FLIGHT</vt:lpstr>
      <vt:lpstr>Considerations for Flight – Medical  </vt:lpstr>
      <vt:lpstr>Considerations for Flight –  Mechanism of Injury </vt:lpstr>
      <vt:lpstr>Considerations for Flight– Burns </vt:lpstr>
      <vt:lpstr>Considerations for Flight – Other </vt:lpstr>
      <vt:lpstr>HELICOPTER SAFETY</vt:lpstr>
      <vt:lpstr>When Calling for an Aircraft </vt:lpstr>
      <vt:lpstr>Danger Areas Around Helicopters</vt:lpstr>
      <vt:lpstr>Tail Rotor </vt:lpstr>
      <vt:lpstr>Main Rotor </vt:lpstr>
      <vt:lpstr>Main Rotor (Continued) </vt:lpstr>
      <vt:lpstr>Aircraft Emergency </vt:lpstr>
      <vt:lpstr>Aircraft Emergency (continued)</vt:lpstr>
      <vt:lpstr>ESTABLISHING A  LANDING ZONE</vt:lpstr>
      <vt:lpstr>PowerPoint Presentation</vt:lpstr>
      <vt:lpstr>LZ Considerations </vt:lpstr>
      <vt:lpstr>Landing Zone Size – Day/Night</vt:lpstr>
      <vt:lpstr>Problematic Landing Zone Surfaces </vt:lpstr>
      <vt:lpstr>Landing Zone Slope </vt:lpstr>
      <vt:lpstr>Landing Zone Obstacles </vt:lpstr>
      <vt:lpstr>Landing Zone Obstacles (Continued) </vt:lpstr>
      <vt:lpstr>The #1 threat to a landing EMS helicopter is  WIRES! </vt:lpstr>
      <vt:lpstr>PowerPoint Presentation</vt:lpstr>
      <vt:lpstr>Marking the LZ </vt:lpstr>
      <vt:lpstr>Day Recommendations for  Marking the LZ</vt:lpstr>
      <vt:lpstr>Night Recommendations for  Marking the LZ</vt:lpstr>
      <vt:lpstr>Spotlights, Floodlights &amp; Road Flares</vt:lpstr>
      <vt:lpstr>Lighting Considerations  During NVG Operations</vt:lpstr>
      <vt:lpstr>PowerPoint Presentation</vt:lpstr>
      <vt:lpstr>Drones </vt:lpstr>
      <vt:lpstr>Drones – Four Key Points to Consider </vt:lpstr>
      <vt:lpstr>Drones – Four Key Points to Consider  (Continued) </vt:lpstr>
      <vt:lpstr>Keys to Eliminating Obstacles </vt:lpstr>
      <vt:lpstr>Remove and/or Secure all Loose Objects from the LZ</vt:lpstr>
      <vt:lpstr>Rotor Wash </vt:lpstr>
      <vt:lpstr>Wind Direction &amp; Approach Path</vt:lpstr>
      <vt:lpstr>Multiple Aircraft </vt:lpstr>
      <vt:lpstr>Multiple Aircraft Considerations </vt:lpstr>
      <vt:lpstr>COMMUNICATING WITH THE HELICOPTER</vt:lpstr>
      <vt:lpstr>When directing the helicopter to your location use the Clock Code based on the “NOSE OF THE AIRCRAFT” </vt:lpstr>
      <vt:lpstr>Clear, concise directions are essential.  Do not use code, abbreviations or hand signals. </vt:lpstr>
      <vt:lpstr>LZ Brief Content </vt:lpstr>
      <vt:lpstr>The Landing Zone Brief</vt:lpstr>
      <vt:lpstr>Communications – Radio Frequencies</vt:lpstr>
      <vt:lpstr>“ABORT”</vt:lpstr>
      <vt:lpstr>LANDING ZONE  SECURITY</vt:lpstr>
      <vt:lpstr>LZ Security </vt:lpstr>
      <vt:lpstr>LZ Security </vt:lpstr>
      <vt:lpstr>LZ Security (Continued) </vt:lpstr>
      <vt:lpstr>“HOT” Loading of the Helicopter</vt:lpstr>
      <vt:lpstr>Departure Safety and Security</vt:lpstr>
      <vt:lpstr>HAZMAT</vt:lpstr>
      <vt:lpstr>Hazardous Materials </vt:lpstr>
      <vt:lpstr>HAZMAT Situations</vt:lpstr>
      <vt:lpstr>PowerPoint Presentation</vt:lpstr>
    </vt:vector>
  </TitlesOfParts>
  <Company>AMGH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HELICOPTER SAFETY &amp; LANDING ZONE TRAINING</dc:title>
  <dc:creator>Aaron Winfield</dc:creator>
  <cp:lastModifiedBy>Aaron Winfield</cp:lastModifiedBy>
  <cp:revision>81</cp:revision>
  <dcterms:created xsi:type="dcterms:W3CDTF">2016-11-18T02:00:13Z</dcterms:created>
  <dcterms:modified xsi:type="dcterms:W3CDTF">2017-07-28T14:30:01Z</dcterms:modified>
</cp:coreProperties>
</file>